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8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7" r:id="rId3"/>
    <p:sldId id="315" r:id="rId4"/>
    <p:sldId id="358" r:id="rId5"/>
    <p:sldId id="359" r:id="rId6"/>
    <p:sldId id="318" r:id="rId7"/>
    <p:sldId id="347" r:id="rId8"/>
    <p:sldId id="348" r:id="rId9"/>
    <p:sldId id="319" r:id="rId10"/>
    <p:sldId id="349" r:id="rId11"/>
    <p:sldId id="350" r:id="rId12"/>
    <p:sldId id="351" r:id="rId13"/>
    <p:sldId id="323" r:id="rId14"/>
    <p:sldId id="324" r:id="rId15"/>
    <p:sldId id="361" r:id="rId16"/>
    <p:sldId id="362" r:id="rId17"/>
    <p:sldId id="281" r:id="rId18"/>
    <p:sldId id="293" r:id="rId19"/>
    <p:sldId id="356" r:id="rId20"/>
    <p:sldId id="295" r:id="rId21"/>
    <p:sldId id="297" r:id="rId22"/>
    <p:sldId id="363" r:id="rId23"/>
    <p:sldId id="336" r:id="rId24"/>
    <p:sldId id="337" r:id="rId25"/>
    <p:sldId id="343" r:id="rId26"/>
    <p:sldId id="344" r:id="rId27"/>
    <p:sldId id="364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7BE26A"/>
    <a:srgbClr val="F4F0F4"/>
    <a:srgbClr val="DF8BE5"/>
    <a:srgbClr val="AB821B"/>
    <a:srgbClr val="B663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7774" autoAdjust="0"/>
  </p:normalViewPr>
  <p:slideViewPr>
    <p:cSldViewPr>
      <p:cViewPr>
        <p:scale>
          <a:sx n="75" d="100"/>
          <a:sy n="75" d="100"/>
        </p:scale>
        <p:origin x="-1266" y="-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110605888" cy="110605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18F0DD-D098-4779-BF17-445325E83676}" type="datetimeFigureOut">
              <a:rPr lang="zh-CN" altLang="en-US"/>
              <a:pPr>
                <a:defRPr/>
              </a:pPr>
              <a:t>2013/12/7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0BDD81-D41B-4ED0-9454-F5FFD64605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D6D4631-6085-4034-818E-7B62934DD8A7}" type="datetimeFigureOut">
              <a:rPr lang="zh-CN" altLang="en-US"/>
              <a:pPr>
                <a:defRPr/>
              </a:pPr>
              <a:t>2013/12/7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90E3BAB-7983-4DAF-8FE5-63B8C1E8DC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451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554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6564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7588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8612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963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0660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3732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4756" name="页脚占位符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宋体" pitchFamily="2" charset="-122"/>
              </a:rPr>
              <a:t>1</a:t>
            </a: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 userDrawn="1"/>
        </p:nvSpPr>
        <p:spPr>
          <a:xfrm>
            <a:off x="2195692" y="4293112"/>
            <a:ext cx="4860630" cy="539750"/>
          </a:xfrm>
          <a:prstGeom prst="rect">
            <a:avLst/>
          </a:prstGeom>
        </p:spPr>
        <p:txBody>
          <a:bodyPr anchor="ctr"/>
          <a:lstStyle/>
          <a:p>
            <a:pPr fontAlgn="base"/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Shenzhen KHJ Semiconductor Lighting Co., Ltd.</a:t>
            </a:r>
            <a:endParaRPr lang="en-US" altLang="zh-CN" sz="1600" b="1" i="0" kern="1200" dirty="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0" y="0"/>
            <a:ext cx="4751388" cy="647700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6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6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442918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1 General information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250825" y="188913"/>
            <a:ext cx="378110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2 Installation guide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J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888" y="82550"/>
            <a:ext cx="1008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011594" y="6345378"/>
            <a:ext cx="3132406" cy="512622"/>
          </a:xfrm>
          <a:prstGeom prst="rect">
            <a:avLst/>
          </a:prstGeom>
          <a:solidFill>
            <a:srgbClr val="99CCFF">
              <a:alpha val="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Focus on security and energy-saving </a:t>
            </a:r>
          </a:p>
          <a:p>
            <a:pPr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Carry brightness and Sustainable future</a:t>
            </a:r>
            <a:endParaRPr lang="en-US" altLang="zh-CN" sz="1200" b="1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6" name="图片 6" descr="图片1修改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29350"/>
            <a:ext cx="9144000" cy="43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 userDrawn="1"/>
        </p:nvSpPr>
        <p:spPr bwMode="auto">
          <a:xfrm>
            <a:off x="250825" y="188913"/>
            <a:ext cx="756159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+mj-ea"/>
                <a:ea typeface="+mj-ea"/>
              </a:rPr>
              <a:t>3 Common malfunctions and maintenance</a:t>
            </a:r>
            <a:endParaRPr lang="zh-CN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089150" y="3859213"/>
            <a:ext cx="5073650" cy="1587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1657350" y="1925638"/>
            <a:ext cx="593725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Forest frog series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maintenance guide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AE0C387-835A-4396-9487-D346C2D73315}" type="slidenum">
              <a:rPr lang="zh-CN" altLang="en-US" smtClean="0">
                <a:latin typeface="Arial" charset="0"/>
              </a:rPr>
              <a:pPr/>
              <a:t>9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    ceiling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1026" name="Picture 2" descr="C:\Users\bruce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82" y="1808790"/>
            <a:ext cx="7856577" cy="291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AE0C387-835A-4396-9487-D346C2D73315}" type="slidenum">
              <a:rPr lang="zh-CN" altLang="en-US" smtClean="0">
                <a:latin typeface="Arial" charset="0"/>
              </a:rPr>
              <a:pPr/>
              <a:t>10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    </a:t>
            </a:r>
            <a:r>
              <a:rPr lang="en-US" altLang="zh-CN" b="1" dirty="0" smtClean="0">
                <a:latin typeface="+mj-ea"/>
                <a:ea typeface="+mj-ea"/>
              </a:rPr>
              <a:t>pipe </a:t>
            </a:r>
            <a:r>
              <a:rPr lang="en-US" altLang="zh-CN" b="1" dirty="0" smtClean="0">
                <a:latin typeface="+mj-ea"/>
                <a:ea typeface="+mj-ea"/>
              </a:rPr>
              <a:t>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2050" name="Picture 2" descr="C:\Users\bruce\Desktop\图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479550"/>
            <a:ext cx="7688263" cy="389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AE0C387-835A-4396-9487-D346C2D73315}" type="slidenum">
              <a:rPr lang="zh-CN" altLang="en-US" smtClean="0">
                <a:latin typeface="Arial" charset="0"/>
              </a:rPr>
              <a:pPr/>
              <a:t>11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80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    </a:t>
            </a:r>
            <a:r>
              <a:rPr lang="en-US" altLang="zh-CN" b="1" dirty="0" smtClean="0">
                <a:latin typeface="+mj-ea"/>
                <a:ea typeface="+mj-ea"/>
              </a:rPr>
              <a:t>stanchion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3074" name="Picture 2" descr="C:\Users\bruce\Desktop\图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34" y="1268720"/>
            <a:ext cx="4458987" cy="486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Electrical connection</a:t>
            </a:r>
            <a:endParaRPr lang="en-US" altLang="zh-CN" b="1" dirty="0">
              <a:latin typeface="+mj-ea"/>
              <a:ea typeface="+mj-ea"/>
            </a:endParaRPr>
          </a:p>
        </p:txBody>
      </p:sp>
      <p:pic>
        <p:nvPicPr>
          <p:cNvPr id="4098" name="Picture 2" descr="C:\Users\bruce\Desktop\图片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551" y="1592762"/>
            <a:ext cx="6711539" cy="356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65C48CD-BFD1-4803-B35F-A2F503D52A7B}" type="slidenum">
              <a:rPr lang="zh-CN" altLang="en-US" smtClean="0">
                <a:latin typeface="Arial" charset="0"/>
              </a:rPr>
              <a:pPr/>
              <a:t>13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6" name="Picture 1144" descr="DSCN07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692" y="2132832"/>
            <a:ext cx="4644602" cy="3493376"/>
          </a:xfrm>
          <a:prstGeom prst="rect">
            <a:avLst/>
          </a:prstGeom>
          <a:noFill/>
        </p:spPr>
      </p:pic>
      <p:sp>
        <p:nvSpPr>
          <p:cNvPr id="7" name="矩形 38"/>
          <p:cNvSpPr>
            <a:spLocks noChangeArrowheads="1"/>
          </p:cNvSpPr>
          <p:nvPr/>
        </p:nvSpPr>
        <p:spPr bwMode="auto">
          <a:xfrm>
            <a:off x="467468" y="1160706"/>
            <a:ext cx="842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Fix one end of the chain to the enclosure and the other end to the mounting surface so as to prevent the lighting fixture to fall accidentally.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Fall proof chain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53C890E-62EA-4B51-82E2-C46E135ED5C3}" type="slidenum">
              <a:rPr lang="zh-CN" altLang="en-US" smtClean="0">
                <a:latin typeface="Arial" charset="0"/>
              </a:rPr>
              <a:pPr/>
              <a:t>14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251440" y="1160706"/>
            <a:ext cx="712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Not use the lighting fixture lacks some parts.</a:t>
            </a:r>
            <a:endParaRPr lang="en-US" altLang="zh-CN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>
              <a:latin typeface="+mj-ea"/>
              <a:ea typeface="+mj-ea"/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en-US" altLang="zh-CN" dirty="0" smtClean="0">
                <a:latin typeface="+mj-ea"/>
                <a:ea typeface="+mj-ea"/>
              </a:rPr>
              <a:t>Do not touch the enclosure or glass to avoid the burns to your hands during the operation.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1" y="728650"/>
            <a:ext cx="3132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Operation caution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68" y="1484748"/>
            <a:ext cx="42100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56" y="1484748"/>
            <a:ext cx="36703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6632" name="灯片编号占位符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D1CF69E-B200-4FD8-ACF7-9E366596FF7A}" type="slidenum">
              <a:rPr lang="zh-CN" altLang="en-US" smtClean="0">
                <a:latin typeface="Arial" charset="0"/>
              </a:rPr>
              <a:pPr/>
              <a:t>15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4509140"/>
            <a:ext cx="44285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ea"/>
                <a:ea typeface="+mj-ea"/>
              </a:rPr>
              <a:t>Common tools</a:t>
            </a:r>
            <a:r>
              <a:rPr lang="zh-CN" altLang="en-US" sz="1600" dirty="0" smtClean="0"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latin typeface="+mj-ea"/>
                <a:ea typeface="+mj-ea"/>
              </a:rPr>
              <a:t>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Philips screwdriver , straight screwdriver , internal hexagonal wrench , </a:t>
            </a:r>
          </a:p>
          <a:p>
            <a:r>
              <a:rPr lang="en-US" altLang="zh-CN" sz="1600" dirty="0" smtClean="0">
                <a:latin typeface="+mj-ea"/>
                <a:ea typeface="+mj-ea"/>
              </a:rPr>
              <a:t>adjustable spanner , pliers , etc.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760154" y="450914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Universal meter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Preparation of tools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灯片编号占位符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DAD09407-00AE-4EC4-8C5B-D57F71722211}" type="slidenum">
              <a:rPr lang="zh-CN" altLang="en-US" smtClean="0">
                <a:latin typeface="Arial" charset="0"/>
              </a:rPr>
              <a:pPr/>
              <a:t>16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25" name="Picture 1178"/>
          <p:cNvPicPr>
            <a:picLocks noChangeAspect="1" noChangeArrowheads="1"/>
          </p:cNvPicPr>
          <p:nvPr/>
        </p:nvPicPr>
        <p:blipFill>
          <a:blip r:embed="rId2" cstate="print"/>
          <a:srcRect l="11628" r="16279" b="4106"/>
          <a:stretch>
            <a:fillRect/>
          </a:stretch>
        </p:blipFill>
        <p:spPr bwMode="auto">
          <a:xfrm>
            <a:off x="575482" y="2024818"/>
            <a:ext cx="1944252" cy="1944252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2627748" y="2564888"/>
            <a:ext cx="1836238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screws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26" name="Picture 2" descr="D:\科宏健工作\ＦＴＰ上的数据\01-产品信息资料\021-林蛙（KForestFrog)\国内\01-LED防爆泛光灯\09-产品照片\DSC_5441.JPG"/>
          <p:cNvPicPr>
            <a:picLocks noChangeAspect="1" noChangeArrowheads="1"/>
          </p:cNvPicPr>
          <p:nvPr/>
        </p:nvPicPr>
        <p:blipFill>
          <a:blip r:embed="rId3" cstate="print"/>
          <a:srcRect l="24071" r="28801" b="7475"/>
          <a:stretch>
            <a:fillRect/>
          </a:stretch>
        </p:blipFill>
        <p:spPr bwMode="auto">
          <a:xfrm>
            <a:off x="4896042" y="2024818"/>
            <a:ext cx="1921102" cy="2507930"/>
          </a:xfrm>
          <a:prstGeom prst="rect">
            <a:avLst/>
          </a:prstGeom>
          <a:noFill/>
        </p:spPr>
      </p:pic>
      <p:cxnSp>
        <p:nvCxnSpPr>
          <p:cNvPr id="32" name="直接箭头连接符 31"/>
          <p:cNvCxnSpPr>
            <a:stCxn id="25" idx="3"/>
            <a:endCxn id="1026" idx="1"/>
          </p:cNvCxnSpPr>
          <p:nvPr/>
        </p:nvCxnSpPr>
        <p:spPr>
          <a:xfrm>
            <a:off x="2519734" y="2996944"/>
            <a:ext cx="2376308" cy="2818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840294" y="2240846"/>
            <a:ext cx="2303706" cy="172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lamp cover(maybe you need a small screwdriver to pry)</a:t>
            </a:r>
            <a:endParaRPr lang="zh-CN" altLang="en-US" sz="16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9" name="Picture 8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098" y="4833182"/>
            <a:ext cx="2081437" cy="12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箭头连接符 39"/>
          <p:cNvCxnSpPr>
            <a:stCxn id="1026" idx="2"/>
            <a:endCxn id="39" idx="0"/>
          </p:cNvCxnSpPr>
          <p:nvPr/>
        </p:nvCxnSpPr>
        <p:spPr>
          <a:xfrm>
            <a:off x="5856593" y="4532748"/>
            <a:ext cx="512224" cy="30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523790" y="4617154"/>
            <a:ext cx="1620210" cy="108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Clean the cracked glass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3496" y="4617154"/>
            <a:ext cx="1620210" cy="129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Assemble a new lamp cover 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 cstate="print"/>
          <a:srcRect l="4762" r="14286"/>
          <a:stretch>
            <a:fillRect/>
          </a:stretch>
        </p:blipFill>
        <p:spPr bwMode="auto">
          <a:xfrm>
            <a:off x="2951790" y="4617154"/>
            <a:ext cx="1836238" cy="177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175"/>
          <p:cNvSpPr>
            <a:spLocks noChangeArrowheads="1"/>
          </p:cNvSpPr>
          <p:nvPr/>
        </p:nvSpPr>
        <p:spPr bwMode="auto">
          <a:xfrm>
            <a:off x="3491860" y="4725168"/>
            <a:ext cx="863408" cy="21570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Oval 175"/>
          <p:cNvSpPr>
            <a:spLocks noChangeArrowheads="1"/>
          </p:cNvSpPr>
          <p:nvPr/>
        </p:nvSpPr>
        <p:spPr bwMode="auto">
          <a:xfrm>
            <a:off x="3599874" y="6237364"/>
            <a:ext cx="863408" cy="21570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67" name="直接箭头连接符 66"/>
          <p:cNvCxnSpPr>
            <a:stCxn id="1026" idx="2"/>
            <a:endCxn id="59" idx="3"/>
          </p:cNvCxnSpPr>
          <p:nvPr/>
        </p:nvCxnSpPr>
        <p:spPr>
          <a:xfrm flipH="1">
            <a:off x="4788028" y="4532748"/>
            <a:ext cx="1068565" cy="971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47" idx="3"/>
            <a:endCxn id="63" idx="2"/>
          </p:cNvCxnSpPr>
          <p:nvPr/>
        </p:nvCxnSpPr>
        <p:spPr>
          <a:xfrm flipV="1">
            <a:off x="2303706" y="4833022"/>
            <a:ext cx="1188154" cy="432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47" idx="3"/>
            <a:endCxn id="64" idx="2"/>
          </p:cNvCxnSpPr>
          <p:nvPr/>
        </p:nvCxnSpPr>
        <p:spPr>
          <a:xfrm>
            <a:off x="2303706" y="5265238"/>
            <a:ext cx="1296168" cy="1079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10"/>
          <p:cNvSpPr>
            <a:spLocks noChangeArrowheads="1"/>
          </p:cNvSpPr>
          <p:nvPr/>
        </p:nvSpPr>
        <p:spPr bwMode="auto">
          <a:xfrm>
            <a:off x="575482" y="1052692"/>
            <a:ext cx="7880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</a:rPr>
              <a:t>Analysis: The impact energy on the glass is over 20J that is the max. limit for the toughened glass</a:t>
            </a:r>
          </a:p>
          <a:p>
            <a:r>
              <a:rPr lang="en-US" altLang="zh-CN" dirty="0" smtClean="0">
                <a:latin typeface="+mj-ea"/>
              </a:rPr>
              <a:t>Solution: replace the lamp cover ( include the glass ) 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251440" y="728650"/>
            <a:ext cx="2714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 Crack on the glass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4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17A1D2E-92F4-4EFE-88A7-3D077A40AED1}" type="slidenum">
              <a:rPr lang="zh-CN" altLang="en-US" smtClean="0">
                <a:latin typeface="Arial" charset="0"/>
              </a:rPr>
              <a:pPr/>
              <a:t>17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2050" name="Picture 2" descr="D:\科宏健工作\ＦＴＰ上的数据\01-产品信息资料\021-林蛙（KForestFrog)\国内\01-LED防爆泛光灯\09-产品照片\DSC_5438.JPG"/>
          <p:cNvPicPr>
            <a:picLocks noChangeAspect="1" noChangeArrowheads="1"/>
          </p:cNvPicPr>
          <p:nvPr/>
        </p:nvPicPr>
        <p:blipFill>
          <a:blip r:embed="rId2" cstate="print"/>
          <a:srcRect l="11111" t="3931" b="11019"/>
          <a:stretch>
            <a:fillRect/>
          </a:stretch>
        </p:blipFill>
        <p:spPr bwMode="auto">
          <a:xfrm>
            <a:off x="683496" y="2348860"/>
            <a:ext cx="3395484" cy="2160280"/>
          </a:xfrm>
          <a:prstGeom prst="rect">
            <a:avLst/>
          </a:prstGeom>
          <a:noFill/>
        </p:spPr>
      </p:pic>
      <p:pic>
        <p:nvPicPr>
          <p:cNvPr id="2051" name="Picture 3" descr="D:\科宏健工作\ＦＴＰ上的数据\01-产品信息资料\021-林蛙（KForestFrog)\国内\01-LED防爆泛光灯\09-产品照片\DSC_5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42" y="3861056"/>
            <a:ext cx="3888504" cy="2585603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007538" y="4617154"/>
            <a:ext cx="2376308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screws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Oval 175"/>
          <p:cNvSpPr>
            <a:spLocks noChangeArrowheads="1"/>
          </p:cNvSpPr>
          <p:nvPr/>
        </p:nvSpPr>
        <p:spPr bwMode="auto">
          <a:xfrm>
            <a:off x="5976182" y="4617154"/>
            <a:ext cx="1836238" cy="864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直接箭头连接符 24"/>
          <p:cNvCxnSpPr>
            <a:stCxn id="2050" idx="3"/>
            <a:endCxn id="2051" idx="1"/>
          </p:cNvCxnSpPr>
          <p:nvPr/>
        </p:nvCxnSpPr>
        <p:spPr>
          <a:xfrm>
            <a:off x="4078980" y="3429000"/>
            <a:ext cx="817062" cy="17248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75"/>
          <p:cNvSpPr>
            <a:spLocks noChangeArrowheads="1"/>
          </p:cNvSpPr>
          <p:nvPr/>
        </p:nvSpPr>
        <p:spPr bwMode="auto">
          <a:xfrm>
            <a:off x="2087678" y="2996944"/>
            <a:ext cx="1836238" cy="864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" name="直接箭头连接符 30"/>
          <p:cNvCxnSpPr>
            <a:endCxn id="24" idx="0"/>
          </p:cNvCxnSpPr>
          <p:nvPr/>
        </p:nvCxnSpPr>
        <p:spPr>
          <a:xfrm>
            <a:off x="6407150" y="3535901"/>
            <a:ext cx="487151" cy="1081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51440" y="1052692"/>
            <a:ext cx="889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  <a:ea typeface="+mj-ea"/>
              </a:rPr>
              <a:t>3.1 Analysis:  Power supply is </a:t>
            </a:r>
            <a:r>
              <a:rPr lang="en-US" altLang="zh-CN" dirty="0" smtClean="0">
                <a:latin typeface="+mj-ea"/>
                <a:ea typeface="+mj-ea"/>
              </a:rPr>
              <a:t>failed( a lamp with junction box) </a:t>
            </a:r>
            <a:endParaRPr lang="en-US" altLang="zh-CN" dirty="0" smtClean="0">
              <a:latin typeface="+mj-ea"/>
              <a:ea typeface="+mj-ea"/>
            </a:endParaRP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  <a:ea typeface="+mj-ea"/>
              </a:rPr>
              <a:t>      Solution: Measure whether the voltage is normal on the terminal block. If there is no power , check the power supply outside. If the voltage is normal ,  check the circuit inside.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4283370" y="2348860"/>
            <a:ext cx="48606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Use the universal meter to measure the terminal block (L and N poles)  and compare the value and the rated input voltage on the label. 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4" name="灯片编号占位符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17A1D2E-92F4-4EFE-88A7-3D077A40AED1}" type="slidenum">
              <a:rPr lang="zh-CN" altLang="en-US" smtClean="0">
                <a:latin typeface="Arial" charset="0"/>
              </a:rPr>
              <a:pPr/>
              <a:t>18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22" name="Picture 1101" descr="DSCN0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96" y="2348860"/>
            <a:ext cx="2300698" cy="1728224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575482" y="4293112"/>
            <a:ext cx="1836238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 and open the back cover</a:t>
            </a:r>
            <a:endParaRPr lang="zh-CN" altLang="en-US" sz="1200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6" name="Picture 1100" descr="DSCN0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60" y="3429000"/>
            <a:ext cx="4212546" cy="2983133"/>
          </a:xfrm>
          <a:prstGeom prst="rect">
            <a:avLst/>
          </a:prstGeom>
          <a:noFill/>
        </p:spPr>
      </p:pic>
      <p:cxnSp>
        <p:nvCxnSpPr>
          <p:cNvPr id="28" name="直接箭头连接符 27"/>
          <p:cNvCxnSpPr>
            <a:stCxn id="22" idx="3"/>
            <a:endCxn id="26" idx="1"/>
          </p:cNvCxnSpPr>
          <p:nvPr/>
        </p:nvCxnSpPr>
        <p:spPr>
          <a:xfrm>
            <a:off x="2984194" y="3212972"/>
            <a:ext cx="507666" cy="1707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75"/>
          <p:cNvSpPr>
            <a:spLocks noChangeArrowheads="1"/>
          </p:cNvSpPr>
          <p:nvPr/>
        </p:nvSpPr>
        <p:spPr bwMode="auto">
          <a:xfrm>
            <a:off x="7272350" y="4401126"/>
            <a:ext cx="432056" cy="864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4" name="直接箭头连接符 33"/>
          <p:cNvCxnSpPr>
            <a:endCxn id="33" idx="0"/>
          </p:cNvCxnSpPr>
          <p:nvPr/>
        </p:nvCxnSpPr>
        <p:spPr>
          <a:xfrm>
            <a:off x="6407150" y="2995831"/>
            <a:ext cx="1081228" cy="1405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51440" y="1052692"/>
            <a:ext cx="889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  <a:ea typeface="+mj-ea"/>
              </a:rPr>
              <a:t>3.1 Analysis:  Power supply is </a:t>
            </a:r>
            <a:r>
              <a:rPr lang="en-US" altLang="zh-CN" dirty="0" smtClean="0">
                <a:latin typeface="+mj-ea"/>
                <a:ea typeface="+mj-ea"/>
              </a:rPr>
              <a:t>failed( a lamp without junction box) </a:t>
            </a:r>
            <a:endParaRPr lang="en-US" altLang="zh-CN" dirty="0" smtClean="0">
              <a:latin typeface="+mj-ea"/>
              <a:ea typeface="+mj-ea"/>
            </a:endParaRP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  <a:ea typeface="+mj-ea"/>
              </a:rPr>
              <a:t>      Solution: Measure whether the voltage is normal on the </a:t>
            </a:r>
            <a:r>
              <a:rPr lang="en-US" altLang="zh-CN" dirty="0" smtClean="0">
                <a:latin typeface="+mj-ea"/>
                <a:ea typeface="+mj-ea"/>
              </a:rPr>
              <a:t>power supply board. </a:t>
            </a:r>
            <a:r>
              <a:rPr lang="en-US" altLang="zh-CN" dirty="0" smtClean="0">
                <a:latin typeface="+mj-ea"/>
                <a:ea typeface="+mj-ea"/>
              </a:rPr>
              <a:t>If there is no power , check the power supply outside. If the voltage is normal ,  check </a:t>
            </a:r>
            <a:r>
              <a:rPr lang="en-US" altLang="zh-CN" dirty="0" smtClean="0">
                <a:latin typeface="+mj-ea"/>
                <a:ea typeface="+mj-ea"/>
              </a:rPr>
              <a:t>other parts of the board.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99874" y="22408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</a:rPr>
              <a:t>Use the universal meter to measure the terminal block (L and N poles)  and compare the value and the rated input voltage on the label. </a:t>
            </a:r>
            <a:endParaRPr lang="zh-CN" altLang="en-US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8E89A1A-9DEA-4B0B-9D91-2B19216BF832}" type="slidenum">
              <a:rPr lang="zh-CN" altLang="en-US" smtClean="0">
                <a:latin typeface="Arial" charset="0"/>
              </a:rPr>
              <a:pPr/>
              <a:t>1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275832" y="1376734"/>
            <a:ext cx="29156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4400" dirty="0" smtClean="0">
                <a:solidFill>
                  <a:srgbClr val="0070C0"/>
                </a:solidFill>
                <a:latin typeface="+mj-ea"/>
                <a:ea typeface="+mj-ea"/>
              </a:rPr>
              <a:t>Contents</a:t>
            </a:r>
            <a:endParaRPr lang="zh-CN" altLang="en-US" sz="4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683496" y="2348860"/>
            <a:ext cx="799086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400" dirty="0" smtClean="0">
                <a:latin typeface="+mj-ea"/>
                <a:ea typeface="+mj-ea"/>
              </a:rPr>
              <a:t>1 General information   </a:t>
            </a:r>
            <a:r>
              <a:rPr lang="en-US" altLang="zh-CN" sz="2400" dirty="0">
                <a:latin typeface="+mj-ea"/>
                <a:ea typeface="+mj-ea"/>
              </a:rPr>
              <a:t>… … … … … … … … </a:t>
            </a:r>
            <a:r>
              <a:rPr lang="en-US" altLang="zh-CN" sz="2400" dirty="0" smtClean="0">
                <a:latin typeface="+mj-ea"/>
                <a:ea typeface="+mj-ea"/>
              </a:rPr>
              <a:t>…</a:t>
            </a:r>
            <a:r>
              <a:rPr lang="en-US" altLang="zh-CN" sz="2400" dirty="0" smtClean="0">
                <a:latin typeface="+mj-ea"/>
              </a:rPr>
              <a:t> … …</a:t>
            </a:r>
            <a:r>
              <a:rPr lang="en-US" altLang="zh-CN" sz="2400" dirty="0" smtClean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2 Installation guide  … </a:t>
            </a:r>
            <a:r>
              <a:rPr lang="en-US" altLang="zh-CN" sz="2400" dirty="0">
                <a:latin typeface="+mj-ea"/>
                <a:ea typeface="+mj-ea"/>
              </a:rPr>
              <a:t>… </a:t>
            </a:r>
            <a:r>
              <a:rPr lang="en-US" altLang="zh-CN" sz="2400" dirty="0" smtClean="0">
                <a:latin typeface="+mj-ea"/>
                <a:ea typeface="+mj-ea"/>
              </a:rPr>
              <a:t>… … … … … </a:t>
            </a:r>
            <a:r>
              <a:rPr lang="en-US" altLang="zh-CN" sz="2400" dirty="0">
                <a:latin typeface="+mj-ea"/>
                <a:ea typeface="+mj-ea"/>
              </a:rPr>
              <a:t>… … </a:t>
            </a:r>
            <a:r>
              <a:rPr lang="en-US" altLang="zh-CN" sz="2400" dirty="0" smtClean="0">
                <a:latin typeface="+mj-ea"/>
                <a:ea typeface="+mj-ea"/>
              </a:rPr>
              <a:t>…</a:t>
            </a:r>
            <a:r>
              <a:rPr lang="en-US" altLang="zh-CN" sz="2400" dirty="0" smtClean="0">
                <a:latin typeface="+mj-ea"/>
              </a:rPr>
              <a:t> … …</a:t>
            </a:r>
            <a:r>
              <a:rPr lang="en-US" altLang="zh-CN" sz="2400" dirty="0" smtClean="0">
                <a:latin typeface="+mj-ea"/>
                <a:ea typeface="+mj-ea"/>
              </a:rPr>
              <a:t>   </a:t>
            </a:r>
            <a:r>
              <a:rPr lang="en-US" altLang="zh-CN" sz="2400" dirty="0">
                <a:latin typeface="+mj-ea"/>
                <a:ea typeface="+mj-ea"/>
              </a:rPr>
              <a:t>4</a:t>
            </a: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3 Common malfunctions and maintenance   </a:t>
            </a:r>
            <a:r>
              <a:rPr lang="en-US" altLang="zh-CN" sz="2400" dirty="0">
                <a:latin typeface="+mj-ea"/>
                <a:ea typeface="+mj-ea"/>
              </a:rPr>
              <a:t>… </a:t>
            </a:r>
            <a:r>
              <a:rPr lang="en-US" altLang="zh-CN" sz="2400" dirty="0" smtClean="0">
                <a:latin typeface="+mj-ea"/>
                <a:ea typeface="+mj-ea"/>
              </a:rPr>
              <a:t>… 13</a:t>
            </a:r>
          </a:p>
          <a:p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灯片编号占位符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C3EA545-6FD9-4BB3-8287-D5F876610399}" type="slidenum">
              <a:rPr lang="zh-CN" altLang="en-US" smtClean="0">
                <a:latin typeface="Arial" charset="0"/>
              </a:rPr>
              <a:pPr/>
              <a:t>19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13" name="Picture 1079" descr="DSCN0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958" y="3212972"/>
            <a:ext cx="3204415" cy="2403312"/>
          </a:xfrm>
          <a:prstGeom prst="rect">
            <a:avLst/>
          </a:prstGeom>
          <a:noFill/>
        </p:spPr>
      </p:pic>
      <p:cxnSp>
        <p:nvCxnSpPr>
          <p:cNvPr id="16" name="直接箭头连接符 15"/>
          <p:cNvCxnSpPr>
            <a:stCxn id="21" idx="3"/>
            <a:endCxn id="24" idx="2"/>
          </p:cNvCxnSpPr>
          <p:nvPr/>
        </p:nvCxnSpPr>
        <p:spPr>
          <a:xfrm>
            <a:off x="3167818" y="4293112"/>
            <a:ext cx="1836238" cy="324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07538" y="3861056"/>
            <a:ext cx="2160280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Check the output voltage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Oval 175"/>
          <p:cNvSpPr>
            <a:spLocks noChangeArrowheads="1"/>
          </p:cNvSpPr>
          <p:nvPr/>
        </p:nvSpPr>
        <p:spPr bwMode="auto">
          <a:xfrm>
            <a:off x="5004056" y="4185098"/>
            <a:ext cx="432056" cy="864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251440" y="1052692"/>
            <a:ext cx="8312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power supply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Observe whether some electronic components are damaged and give off bad smell. If not , measure whether the voltage is normal on the output terminal.  If there is no voltage ( DC ) or very low   , replace the power supply board . If the output is normal , check the LED board       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DF2ED1E-C09B-416D-835A-179730066A1E}" type="slidenum">
              <a:rPr lang="zh-CN" altLang="en-US" smtClean="0">
                <a:latin typeface="Arial" charset="0"/>
              </a:rPr>
              <a:pPr/>
              <a:t>20</a:t>
            </a:fld>
            <a:endParaRPr lang="zh-CN" altLang="en-US" smtClean="0">
              <a:latin typeface="Arial" charset="0"/>
            </a:endParaRPr>
          </a:p>
        </p:txBody>
      </p:sp>
      <p:pic>
        <p:nvPicPr>
          <p:cNvPr id="12" name="Picture 1178"/>
          <p:cNvPicPr>
            <a:picLocks noChangeAspect="1" noChangeArrowheads="1"/>
          </p:cNvPicPr>
          <p:nvPr/>
        </p:nvPicPr>
        <p:blipFill>
          <a:blip r:embed="rId2" cstate="print"/>
          <a:srcRect l="11628" r="16279" b="4106"/>
          <a:stretch>
            <a:fillRect/>
          </a:stretch>
        </p:blipFill>
        <p:spPr bwMode="auto">
          <a:xfrm>
            <a:off x="251440" y="2564888"/>
            <a:ext cx="1944252" cy="1944252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2519734" y="3212972"/>
            <a:ext cx="1080140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screws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5" name="Picture 2" descr="D:\科宏健工作\ＦＴＰ上的数据\01-产品信息资料\021-林蛙（KForestFrog)\国内\01-LED防爆泛光灯\09-产品照片\DSC_5441.JPG"/>
          <p:cNvPicPr>
            <a:picLocks noChangeAspect="1" noChangeArrowheads="1"/>
          </p:cNvPicPr>
          <p:nvPr/>
        </p:nvPicPr>
        <p:blipFill>
          <a:blip r:embed="rId3" cstate="print"/>
          <a:srcRect l="24071" r="28801" b="7475"/>
          <a:stretch>
            <a:fillRect/>
          </a:stretch>
        </p:blipFill>
        <p:spPr bwMode="auto">
          <a:xfrm>
            <a:off x="3923916" y="2564888"/>
            <a:ext cx="1654798" cy="2160280"/>
          </a:xfrm>
          <a:prstGeom prst="rect">
            <a:avLst/>
          </a:prstGeom>
          <a:noFill/>
        </p:spPr>
      </p:pic>
      <p:cxnSp>
        <p:nvCxnSpPr>
          <p:cNvPr id="16" name="直接箭头连接符 15"/>
          <p:cNvCxnSpPr>
            <a:stCxn id="12" idx="3"/>
            <a:endCxn id="15" idx="1"/>
          </p:cNvCxnSpPr>
          <p:nvPr/>
        </p:nvCxnSpPr>
        <p:spPr>
          <a:xfrm>
            <a:off x="2195692" y="3537014"/>
            <a:ext cx="1728224" cy="108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652140" y="2672902"/>
            <a:ext cx="1620210" cy="6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lamp cover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0" name="Picture 1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224" y="4185098"/>
            <a:ext cx="2514792" cy="2055569"/>
          </a:xfrm>
          <a:prstGeom prst="rect">
            <a:avLst/>
          </a:prstGeom>
          <a:noFill/>
        </p:spPr>
      </p:pic>
      <p:cxnSp>
        <p:nvCxnSpPr>
          <p:cNvPr id="23" name="直接箭头连接符 22"/>
          <p:cNvCxnSpPr>
            <a:stCxn id="15" idx="3"/>
            <a:endCxn id="20" idx="0"/>
          </p:cNvCxnSpPr>
          <p:nvPr/>
        </p:nvCxnSpPr>
        <p:spPr>
          <a:xfrm>
            <a:off x="5578714" y="3645028"/>
            <a:ext cx="1978906" cy="5400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380364" y="3537014"/>
            <a:ext cx="1404182" cy="6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Remove the reflector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8" name="Picture 1107" descr="DSCN05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594" y="4725168"/>
            <a:ext cx="2276475" cy="1704975"/>
          </a:xfrm>
          <a:prstGeom prst="rect">
            <a:avLst/>
          </a:prstGeom>
          <a:noFill/>
        </p:spPr>
      </p:pic>
      <p:cxnSp>
        <p:nvCxnSpPr>
          <p:cNvPr id="30" name="直接箭头连接符 29"/>
          <p:cNvCxnSpPr>
            <a:stCxn id="20" idx="1"/>
            <a:endCxn id="28" idx="3"/>
          </p:cNvCxnSpPr>
          <p:nvPr/>
        </p:nvCxnSpPr>
        <p:spPr>
          <a:xfrm flipH="1">
            <a:off x="3716069" y="5212883"/>
            <a:ext cx="2584155" cy="3647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031930" y="4941196"/>
            <a:ext cx="1296168" cy="6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Check the input voltage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6" name="Oval 175"/>
          <p:cNvSpPr>
            <a:spLocks noChangeArrowheads="1"/>
          </p:cNvSpPr>
          <p:nvPr/>
        </p:nvSpPr>
        <p:spPr bwMode="auto">
          <a:xfrm>
            <a:off x="2087678" y="5265238"/>
            <a:ext cx="249545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Oval 175"/>
          <p:cNvSpPr>
            <a:spLocks noChangeArrowheads="1"/>
          </p:cNvSpPr>
          <p:nvPr/>
        </p:nvSpPr>
        <p:spPr bwMode="auto">
          <a:xfrm>
            <a:off x="2951790" y="5373252"/>
            <a:ext cx="249545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51440" y="1052692"/>
            <a:ext cx="864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3.2 Analysis:  the LED board is failed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 Measure the voltage between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+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and </a:t>
            </a:r>
            <a:r>
              <a:rPr lang="zh-CN" altLang="en-US" dirty="0" smtClean="0">
                <a:latin typeface="+mj-ea"/>
              </a:rPr>
              <a:t>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”</a:t>
            </a:r>
            <a:r>
              <a:rPr lang="en-US" altLang="zh-CN" dirty="0" smtClean="0">
                <a:latin typeface="+mj-ea"/>
              </a:rPr>
              <a:t>on the LED board . If the voltage is normal , replace the LED board. </a:t>
            </a: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               If not , check the cables and connector from the power board to the LED board, then measure again. 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251440" y="728650"/>
            <a:ext cx="191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3. Lamp failure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8"/>
          <p:cNvSpPr>
            <a:spLocks noChangeArrowheads="1"/>
          </p:cNvSpPr>
          <p:nvPr/>
        </p:nvSpPr>
        <p:spPr bwMode="auto">
          <a:xfrm>
            <a:off x="0" y="1052692"/>
            <a:ext cx="85281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>
                <a:latin typeface="+mj-ea"/>
              </a:rPr>
              <a:t>      Analysis:  </a:t>
            </a:r>
            <a:r>
              <a:rPr lang="en-US" altLang="zh-CN" sz="2400" dirty="0" smtClean="0">
                <a:latin typeface="+mj-ea"/>
              </a:rPr>
              <a:t>Reference to the steps of </a:t>
            </a:r>
            <a:r>
              <a:rPr lang="en-US" altLang="zh-CN" sz="2400" b="1" dirty="0" smtClean="0">
                <a:latin typeface="+mj-ea"/>
              </a:rPr>
              <a:t>3. Lamp failure</a:t>
            </a:r>
            <a:endParaRPr lang="en-US" altLang="zh-CN" dirty="0" smtClean="0">
              <a:latin typeface="+mj-ea"/>
            </a:endParaRPr>
          </a:p>
          <a:p>
            <a:pPr marL="1433513" indent="-1433513">
              <a:tabLst>
                <a:tab pos="1433513" algn="l"/>
              </a:tabLst>
            </a:pPr>
            <a:r>
              <a:rPr lang="en-US" altLang="zh-CN" dirty="0" smtClean="0">
                <a:latin typeface="+mj-ea"/>
              </a:rPr>
              <a:t>      Solution: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359454" y="728650"/>
            <a:ext cx="2409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4. </a:t>
            </a:r>
            <a:r>
              <a:rPr lang="en-US" altLang="zh-CN" b="1" dirty="0" smtClean="0">
                <a:latin typeface="+mj-ea"/>
                <a:ea typeface="+mj-ea"/>
              </a:rPr>
              <a:t>LED flash rapidly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78"/>
          <p:cNvPicPr>
            <a:picLocks noChangeAspect="1" noChangeArrowheads="1"/>
          </p:cNvPicPr>
          <p:nvPr/>
        </p:nvPicPr>
        <p:blipFill>
          <a:blip r:embed="rId2" cstate="print"/>
          <a:srcRect l="11628" r="16279" b="4106"/>
          <a:stretch>
            <a:fillRect/>
          </a:stretch>
        </p:blipFill>
        <p:spPr bwMode="auto">
          <a:xfrm>
            <a:off x="359454" y="1484748"/>
            <a:ext cx="1944252" cy="1944252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2627748" y="2132832"/>
            <a:ext cx="1080140" cy="86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Loosen the screws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8" name="Picture 2" descr="D:\科宏健工作\ＦＴＰ上的数据\01-产品信息资料\021-林蛙（KForestFrog)\国内\01-LED防爆泛光灯\09-产品照片\DSC_5441.JPG"/>
          <p:cNvPicPr>
            <a:picLocks noChangeAspect="1" noChangeArrowheads="1"/>
          </p:cNvPicPr>
          <p:nvPr/>
        </p:nvPicPr>
        <p:blipFill>
          <a:blip r:embed="rId3" cstate="print"/>
          <a:srcRect l="24071" r="28801" b="7475"/>
          <a:stretch>
            <a:fillRect/>
          </a:stretch>
        </p:blipFill>
        <p:spPr bwMode="auto">
          <a:xfrm>
            <a:off x="4031930" y="1484748"/>
            <a:ext cx="1654798" cy="2160280"/>
          </a:xfrm>
          <a:prstGeom prst="rect">
            <a:avLst/>
          </a:prstGeom>
          <a:noFill/>
        </p:spPr>
      </p:pic>
      <p:cxnSp>
        <p:nvCxnSpPr>
          <p:cNvPr id="19" name="直接箭头连接符 18"/>
          <p:cNvCxnSpPr>
            <a:stCxn id="16" idx="3"/>
            <a:endCxn id="18" idx="1"/>
          </p:cNvCxnSpPr>
          <p:nvPr/>
        </p:nvCxnSpPr>
        <p:spPr>
          <a:xfrm>
            <a:off x="2303706" y="2456874"/>
            <a:ext cx="1728224" cy="108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68168" y="1700776"/>
            <a:ext cx="2700350" cy="108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lamp cover ( maybe you need a small screws driver to pry)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1" name="Picture 1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80" y="3104958"/>
            <a:ext cx="1986213" cy="1623513"/>
          </a:xfrm>
          <a:prstGeom prst="rect">
            <a:avLst/>
          </a:prstGeom>
          <a:noFill/>
        </p:spPr>
      </p:pic>
      <p:cxnSp>
        <p:nvCxnSpPr>
          <p:cNvPr id="22" name="直接箭头连接符 21"/>
          <p:cNvCxnSpPr>
            <a:stCxn id="18" idx="3"/>
            <a:endCxn id="21" idx="0"/>
          </p:cNvCxnSpPr>
          <p:nvPr/>
        </p:nvCxnSpPr>
        <p:spPr>
          <a:xfrm>
            <a:off x="5686728" y="2564888"/>
            <a:ext cx="2038659" cy="5400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99524" y="3753042"/>
            <a:ext cx="1728224" cy="6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Unsolder the power cables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0" name="Picture 1104" descr="DSCN0587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3888117" y="3969070"/>
            <a:ext cx="2412107" cy="1811668"/>
          </a:xfrm>
          <a:prstGeom prst="rect">
            <a:avLst/>
          </a:prstGeom>
          <a:noFill/>
        </p:spPr>
      </p:pic>
      <p:cxnSp>
        <p:nvCxnSpPr>
          <p:cNvPr id="34" name="直接箭头连接符 33"/>
          <p:cNvCxnSpPr>
            <a:stCxn id="21" idx="1"/>
            <a:endCxn id="30" idx="3"/>
          </p:cNvCxnSpPr>
          <p:nvPr/>
        </p:nvCxnSpPr>
        <p:spPr>
          <a:xfrm flipH="1">
            <a:off x="6300224" y="3916715"/>
            <a:ext cx="432056" cy="9581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092" descr="DSCN05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468" y="4509140"/>
            <a:ext cx="2667963" cy="2003489"/>
          </a:xfrm>
          <a:prstGeom prst="rect">
            <a:avLst/>
          </a:prstGeom>
          <a:noFill/>
        </p:spPr>
      </p:pic>
      <p:cxnSp>
        <p:nvCxnSpPr>
          <p:cNvPr id="48" name="直接箭头连接符 47"/>
          <p:cNvCxnSpPr>
            <a:stCxn id="30" idx="1"/>
            <a:endCxn id="47" idx="3"/>
          </p:cNvCxnSpPr>
          <p:nvPr/>
        </p:nvCxnSpPr>
        <p:spPr>
          <a:xfrm flipH="1">
            <a:off x="3135431" y="4874904"/>
            <a:ext cx="752686" cy="6359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</a:t>
            </a:r>
            <a:r>
              <a:rPr lang="en-US" altLang="zh-CN" b="1" dirty="0" smtClean="0">
                <a:latin typeface="+mj-ea"/>
                <a:ea typeface="+mj-ea"/>
              </a:rPr>
              <a:t>How to replace the LED board</a:t>
            </a:r>
          </a:p>
        </p:txBody>
      </p:sp>
      <p:sp>
        <p:nvSpPr>
          <p:cNvPr id="25" name="矩形 24"/>
          <p:cNvSpPr/>
          <p:nvPr/>
        </p:nvSpPr>
        <p:spPr>
          <a:xfrm>
            <a:off x="6840294" y="4941196"/>
            <a:ext cx="2087678" cy="54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Remove the reflector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灯片编号占位符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65E9B7E-1588-4554-96DC-DE9425C22C12}" type="slidenum">
              <a:rPr lang="zh-CN" altLang="en-US" smtClean="0">
                <a:latin typeface="Arial" charset="0"/>
              </a:rPr>
              <a:pPr/>
              <a:t>23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75482" y="1268720"/>
            <a:ext cx="8209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</a:t>
            </a:r>
            <a:r>
              <a:rPr lang="en-US" altLang="zh-CN" dirty="0" smtClean="0">
                <a:latin typeface="+mj-ea"/>
                <a:ea typeface="+mj-ea"/>
              </a:rPr>
              <a:t>LED</a:t>
            </a:r>
            <a:r>
              <a:rPr lang="en-US" altLang="zh-CN" dirty="0" smtClean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5 </a:t>
            </a:r>
            <a:r>
              <a:rPr lang="en-US" altLang="zh-CN" b="1" dirty="0" smtClean="0">
                <a:latin typeface="+mj-ea"/>
              </a:rPr>
              <a:t>How to replace the LED board</a:t>
            </a:r>
            <a:endParaRPr lang="en-US" altLang="zh-CN" b="1" dirty="0" smtClean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5. </a:t>
            </a:r>
            <a:r>
              <a:rPr lang="en-US" altLang="zh-CN" b="1" dirty="0" smtClean="0">
                <a:latin typeface="+mj-ea"/>
                <a:ea typeface="+mj-ea"/>
              </a:rPr>
              <a:t>How to replace the LED board</a:t>
            </a:r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01" descr="DSCN0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82" y="1268720"/>
            <a:ext cx="1946744" cy="1462343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683496" y="2888931"/>
            <a:ext cx="1944252" cy="54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Open the back cover</a:t>
            </a:r>
            <a:endParaRPr lang="zh-CN" altLang="en-US" sz="1200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2" name="Picture 1100" descr="DSCN0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84" y="1052692"/>
            <a:ext cx="3564462" cy="2524189"/>
          </a:xfrm>
          <a:prstGeom prst="rect">
            <a:avLst/>
          </a:prstGeom>
          <a:noFill/>
        </p:spPr>
      </p:pic>
      <p:cxnSp>
        <p:nvCxnSpPr>
          <p:cNvPr id="23" name="直接箭头连接符 22"/>
          <p:cNvCxnSpPr>
            <a:stCxn id="19" idx="3"/>
            <a:endCxn id="22" idx="1"/>
          </p:cNvCxnSpPr>
          <p:nvPr/>
        </p:nvCxnSpPr>
        <p:spPr>
          <a:xfrm>
            <a:off x="2522226" y="1999892"/>
            <a:ext cx="2697858" cy="314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833" descr="DSCN0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734" y="3861056"/>
            <a:ext cx="2832356" cy="212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接箭头连接符 31"/>
          <p:cNvCxnSpPr>
            <a:stCxn id="22" idx="2"/>
            <a:endCxn id="30" idx="0"/>
          </p:cNvCxnSpPr>
          <p:nvPr/>
        </p:nvCxnSpPr>
        <p:spPr>
          <a:xfrm flipH="1">
            <a:off x="3935912" y="3576881"/>
            <a:ext cx="3066403" cy="284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084196" y="3861056"/>
            <a:ext cx="2700350" cy="6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dismantle the power supply board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1440" y="4293112"/>
            <a:ext cx="1944252" cy="64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Unsolder the input cables and output cables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51440" y="728650"/>
            <a:ext cx="5076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6. </a:t>
            </a:r>
            <a:r>
              <a:rPr lang="en-US" altLang="zh-CN" b="1" dirty="0" smtClean="0">
                <a:latin typeface="+mj-ea"/>
                <a:ea typeface="+mj-ea"/>
              </a:rPr>
              <a:t>How to replace the </a:t>
            </a:r>
            <a:r>
              <a:rPr lang="en-US" altLang="zh-CN" b="1" dirty="0" smtClean="0">
                <a:latin typeface="+mj-ea"/>
                <a:ea typeface="+mj-ea"/>
              </a:rPr>
              <a:t>power supply </a:t>
            </a:r>
            <a:r>
              <a:rPr lang="en-US" altLang="zh-CN" b="1" dirty="0" smtClean="0">
                <a:latin typeface="+mj-ea"/>
                <a:ea typeface="+mj-ea"/>
              </a:rPr>
              <a:t>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575482" y="1268720"/>
            <a:ext cx="8209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Open the package of the new </a:t>
            </a:r>
            <a:r>
              <a:rPr lang="en-US" altLang="zh-CN" dirty="0" smtClean="0">
                <a:latin typeface="+mj-ea"/>
                <a:ea typeface="+mj-ea"/>
              </a:rPr>
              <a:t>power supply</a:t>
            </a:r>
            <a:r>
              <a:rPr lang="en-US" altLang="zh-CN" dirty="0" smtClean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board, install it by reverse operation of the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</a:rPr>
              <a:t>6. How to replace the LED </a:t>
            </a:r>
            <a:r>
              <a:rPr lang="en-US" altLang="zh-CN" b="1" dirty="0" smtClean="0">
                <a:latin typeface="+mj-ea"/>
              </a:rPr>
              <a:t>board</a:t>
            </a:r>
            <a:endParaRPr lang="en-US" altLang="zh-CN" b="1" dirty="0" smtClean="0">
              <a:latin typeface="+mj-ea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900113" y="2565400"/>
            <a:ext cx="6264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Caution</a:t>
            </a:r>
            <a:r>
              <a:rPr lang="zh-CN" altLang="en-US" sz="2800" dirty="0" smtClean="0">
                <a:latin typeface="+mj-ea"/>
                <a:ea typeface="+mj-ea"/>
              </a:rPr>
              <a:t>：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The lighting fixture should be energized more than 2 hours before tighten the screws to evaporate the water inside , then, shut down and tighten all screws.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51440" y="728650"/>
            <a:ext cx="394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6. </a:t>
            </a:r>
            <a:r>
              <a:rPr lang="en-US" altLang="zh-CN" b="1" dirty="0" smtClean="0">
                <a:latin typeface="+mj-ea"/>
                <a:ea typeface="+mj-ea"/>
              </a:rPr>
              <a:t>How to replace the LED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664" y="2456874"/>
            <a:ext cx="60471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7587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1647E17-A4EB-4555-A30F-5BA2C0AE7B65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3" name="Picture 23" descr="D:\科宏健工作\ＦＴＰ上的数据\01-产品信息资料\021-林蛙（KForestFrog)\国内\01-LED防爆泛光灯\09-产品照片\DSC_5441.png"/>
          <p:cNvPicPr>
            <a:picLocks noChangeAspect="1" noChangeArrowheads="1"/>
          </p:cNvPicPr>
          <p:nvPr/>
        </p:nvPicPr>
        <p:blipFill>
          <a:blip r:embed="rId3" cstate="print"/>
          <a:srcRect l="5039" r="7180" b="5703"/>
          <a:stretch>
            <a:fillRect/>
          </a:stretch>
        </p:blipFill>
        <p:spPr bwMode="auto">
          <a:xfrm>
            <a:off x="1331580" y="1700776"/>
            <a:ext cx="2662875" cy="3456448"/>
          </a:xfrm>
          <a:prstGeom prst="rect">
            <a:avLst/>
          </a:prstGeom>
          <a:noFill/>
        </p:spPr>
      </p:pic>
      <p:pic>
        <p:nvPicPr>
          <p:cNvPr id="15384" name="Picture 24" descr="D:\科宏健工作\ＦＴＰ上的数据\01-产品信息资料\021-林蛙（KForestFrog)\国内\01-LED防爆泛光灯\09-产品照片\DSC_4866.png"/>
          <p:cNvPicPr>
            <a:picLocks noChangeAspect="1" noChangeArrowheads="1"/>
          </p:cNvPicPr>
          <p:nvPr/>
        </p:nvPicPr>
        <p:blipFill>
          <a:blip r:embed="rId4" cstate="print"/>
          <a:srcRect l="14646" t="3931" r="13485"/>
          <a:stretch>
            <a:fillRect/>
          </a:stretch>
        </p:blipFill>
        <p:spPr bwMode="auto">
          <a:xfrm>
            <a:off x="4355972" y="1880780"/>
            <a:ext cx="3672476" cy="3264203"/>
          </a:xfrm>
          <a:prstGeom prst="rect">
            <a:avLst/>
          </a:prstGeom>
          <a:noFill/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67468" y="728650"/>
            <a:ext cx="189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Appearance</a:t>
            </a:r>
            <a:endParaRPr lang="en-US" altLang="zh-CN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CAC65BB-C73D-41BD-97F1-B53DE37F1628}" type="slidenum">
              <a:rPr lang="zh-CN" altLang="en-US" smtClean="0">
                <a:latin typeface="Arial" charset="0"/>
              </a:rPr>
              <a:pPr/>
              <a:t>3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9455" y="728650"/>
            <a:ext cx="3132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Product summary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59454" y="1052692"/>
            <a:ext cx="78803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Features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This series adopts LED lighting module which features high   efficiency, high lumen output and long lifespan. Adopting integrated design, the lighting fixture is made of high strength aluminum alloy. 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 Junction box and LED lighting source are isolated to increase the safety and reliability.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Main purpose and applicable scope</a:t>
            </a:r>
            <a:r>
              <a:rPr lang="zh-CN" altLang="en-US" dirty="0" smtClean="0">
                <a:latin typeface="+mj-ea"/>
                <a:ea typeface="+mj-ea"/>
              </a:rPr>
              <a:t>  </a:t>
            </a:r>
            <a:endParaRPr lang="en-US" altLang="zh-CN" dirty="0">
              <a:latin typeface="+mj-ea"/>
              <a:ea typeface="+mj-ea"/>
            </a:endParaRP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The explosion-proof series is applicable to the flammable places in oil field, Petroleum industry , petrochemical industry, etc.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The industrial series is applicable to the normal workshop, warehouse etc. </a:t>
            </a:r>
            <a:endParaRPr lang="zh-CN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The ambient temperature is  -45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r>
              <a:rPr lang="en-US" altLang="zh-CN" dirty="0" smtClean="0">
                <a:latin typeface="+mj-ea"/>
                <a:ea typeface="+mj-ea"/>
              </a:rPr>
              <a:t>to +45</a:t>
            </a:r>
            <a:r>
              <a:rPr lang="zh-CN" altLang="zh-CN" dirty="0" smtClean="0">
                <a:latin typeface="+mj-ea"/>
                <a:ea typeface="+mj-ea"/>
              </a:rPr>
              <a:t>℃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D. Certificate</a:t>
            </a:r>
          </a:p>
          <a:p>
            <a:pPr marL="274638"/>
            <a:r>
              <a:rPr lang="en-US" altLang="zh-CN" dirty="0" smtClean="0">
                <a:latin typeface="+mj-ea"/>
                <a:ea typeface="+mj-ea"/>
              </a:rPr>
              <a:t>PCEC(China)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6796ACB-2D67-48EF-BE50-FB79A992F7FE}" type="slidenum">
              <a:rPr lang="zh-CN" altLang="en-US" smtClean="0">
                <a:latin typeface="Arial" charset="0"/>
              </a:rPr>
              <a:pPr/>
              <a:t>4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8220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1. Caution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51440" y="1052692"/>
            <a:ext cx="86765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A. Installation and maintenance should be done by professional staff </a:t>
            </a:r>
          </a:p>
          <a:p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B. Avoid explosion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a. Ensure that the voltage of power supply is within the range marked on the label </a:t>
            </a:r>
          </a:p>
          <a:p>
            <a:pPr marL="266700" indent="-266700"/>
            <a:r>
              <a:rPr lang="en-US" altLang="zh-CN" dirty="0" smtClean="0">
                <a:latin typeface="+mj-ea"/>
                <a:ea typeface="+mj-ea"/>
              </a:rPr>
              <a:t>b. Don’t install the product in any flammable places that the temperature is over   the temperature level marked on the label </a:t>
            </a:r>
          </a:p>
          <a:p>
            <a:endParaRPr lang="zh-CN" altLang="en-US" dirty="0">
              <a:latin typeface="+mj-ea"/>
              <a:ea typeface="+mj-ea"/>
            </a:endParaRPr>
          </a:p>
          <a:p>
            <a:r>
              <a:rPr lang="en-US" altLang="zh-CN" smtClean="0">
                <a:latin typeface="+mj-ea"/>
                <a:ea typeface="+mj-ea"/>
              </a:rPr>
              <a:t>C. </a:t>
            </a:r>
            <a:r>
              <a:rPr lang="en-US" altLang="zh-CN" dirty="0" smtClean="0">
                <a:latin typeface="+mj-ea"/>
                <a:ea typeface="+mj-ea"/>
              </a:rPr>
              <a:t>Prevent electric shock and burns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a. Forbidden install or maintain with power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b. The enclosure should be earthed reliably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c. Don’t touch the transparent parts to prevent burns when it is power on 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57F2371-47E8-4750-8E07-AF3CC634252C}" type="slidenum">
              <a:rPr lang="zh-CN" altLang="en-US" smtClean="0">
                <a:latin typeface="Arial" charset="0"/>
              </a:rPr>
              <a:pPr/>
              <a:t>5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67468" y="1052692"/>
            <a:ext cx="8312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There are 8 mounting types.</a:t>
            </a:r>
          </a:p>
          <a:p>
            <a:r>
              <a:rPr lang="en-US" altLang="zh-CN" dirty="0" smtClean="0">
                <a:latin typeface="+mj-ea"/>
                <a:ea typeface="+mj-ea"/>
              </a:rPr>
              <a:t>Please select the mounting type according to the actual requirement.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57F2371-47E8-4750-8E07-AF3CC634252C}" type="slidenum">
              <a:rPr lang="zh-CN" altLang="en-US" smtClean="0">
                <a:latin typeface="Arial" charset="0"/>
              </a:rPr>
              <a:pPr/>
              <a:t>6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10" name="Picture 3" descr="C:\Users\bruce\AppData\Roaming\Tencent\Users\44539590\QQ\WinTemp\RichOle\ZH~18UT8`GZ61O4(]GT5}{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26" y="1808790"/>
            <a:ext cx="9000574" cy="3673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57F2371-47E8-4750-8E07-AF3CC634252C}" type="slidenum">
              <a:rPr lang="zh-CN" altLang="en-US" smtClean="0">
                <a:latin typeface="Arial" charset="0"/>
              </a:rPr>
              <a:pPr/>
              <a:t>7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2052" name="Picture 4" descr="C:\Users\bruce\AppData\Roaming\Tencent\Users\44539590\QQ\WinTemp\RichOle\)HLI0W@VBO)E@3$QX7WHSH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92762"/>
            <a:ext cx="9000574" cy="357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3650"/>
            <a:ext cx="91440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AE0C387-835A-4396-9487-D346C2D73315}" type="slidenum">
              <a:rPr lang="zh-CN" altLang="en-US" smtClean="0">
                <a:latin typeface="Arial" charset="0"/>
              </a:rPr>
              <a:pPr/>
              <a:t>8</a:t>
            </a:fld>
            <a:endParaRPr lang="zh-CN" altLang="en-US" smtClean="0">
              <a:latin typeface="Arial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1440" y="728650"/>
            <a:ext cx="2376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2. Installation</a:t>
            </a:r>
          </a:p>
          <a:p>
            <a:r>
              <a:rPr lang="en-US" altLang="zh-CN" b="1" dirty="0" smtClean="0">
                <a:latin typeface="+mj-ea"/>
                <a:ea typeface="+mj-ea"/>
              </a:rPr>
              <a:t>    pendant mount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37890" name="Picture 2" descr="C:\Users\bruce\Desktop\图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50" y="1484748"/>
            <a:ext cx="5207000" cy="464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6911</TotalTime>
  <Words>1013</Words>
  <Application>Microsoft Office PowerPoint</Application>
  <PresentationFormat>全屏显示(4:3)</PresentationFormat>
  <Paragraphs>138</Paragraphs>
  <Slides>27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暗香扑面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市场部年终总结</dc:subject>
  <dc:creator>梁全</dc:creator>
  <cp:lastModifiedBy>bruce</cp:lastModifiedBy>
  <cp:revision>849</cp:revision>
  <dcterms:modified xsi:type="dcterms:W3CDTF">2013-12-07T02:29:50Z</dcterms:modified>
</cp:coreProperties>
</file>