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80" r:id="rId1"/>
  </p:sldMasterIdLst>
  <p:notesMasterIdLst>
    <p:notesMasterId r:id="rId35"/>
  </p:notesMasterIdLst>
  <p:handoutMasterIdLst>
    <p:handoutMasterId r:id="rId36"/>
  </p:handoutMasterIdLst>
  <p:sldIdLst>
    <p:sldId id="256" r:id="rId2"/>
    <p:sldId id="362" r:id="rId3"/>
    <p:sldId id="315" r:id="rId4"/>
    <p:sldId id="347" r:id="rId5"/>
    <p:sldId id="363" r:id="rId6"/>
    <p:sldId id="364" r:id="rId7"/>
    <p:sldId id="318" r:id="rId8"/>
    <p:sldId id="348" r:id="rId9"/>
    <p:sldId id="349" r:id="rId10"/>
    <p:sldId id="350" r:id="rId11"/>
    <p:sldId id="351" r:id="rId12"/>
    <p:sldId id="319" r:id="rId13"/>
    <p:sldId id="321" r:id="rId14"/>
    <p:sldId id="322" r:id="rId15"/>
    <p:sldId id="352" r:id="rId16"/>
    <p:sldId id="323" r:id="rId17"/>
    <p:sldId id="324" r:id="rId18"/>
    <p:sldId id="325" r:id="rId19"/>
    <p:sldId id="365" r:id="rId20"/>
    <p:sldId id="281" r:id="rId21"/>
    <p:sldId id="293" r:id="rId22"/>
    <p:sldId id="294" r:id="rId23"/>
    <p:sldId id="295" r:id="rId24"/>
    <p:sldId id="353" r:id="rId25"/>
    <p:sldId id="297" r:id="rId26"/>
    <p:sldId id="300" r:id="rId27"/>
    <p:sldId id="336" r:id="rId28"/>
    <p:sldId id="355" r:id="rId29"/>
    <p:sldId id="345" r:id="rId30"/>
    <p:sldId id="356" r:id="rId31"/>
    <p:sldId id="357" r:id="rId32"/>
    <p:sldId id="358" r:id="rId33"/>
    <p:sldId id="366" r:id="rId3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9900"/>
    <a:srgbClr val="7BE26A"/>
    <a:srgbClr val="F4F0F4"/>
    <a:srgbClr val="DF8BE5"/>
    <a:srgbClr val="AB821B"/>
    <a:srgbClr val="B6631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94718" autoAdjust="0"/>
  </p:normalViewPr>
  <p:slideViewPr>
    <p:cSldViewPr>
      <p:cViewPr varScale="1">
        <p:scale>
          <a:sx n="82" d="100"/>
          <a:sy n="82" d="100"/>
        </p:scale>
        <p:origin x="-246" y="-8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928" y="-102"/>
      </p:cViewPr>
      <p:guideLst>
        <p:guide orient="horz" pos="2880"/>
        <p:guide pos="2160"/>
      </p:guideLst>
    </p:cSldViewPr>
  </p:notesViewPr>
  <p:gridSpacing cx="110605888" cy="1106058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299977A-22E3-46F6-B34C-736B7C980CEE}" type="datetimeFigureOut">
              <a:rPr lang="zh-CN" altLang="en-US"/>
              <a:pPr>
                <a:defRPr/>
              </a:pPr>
              <a:t>2014-2-26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733F1D2-D249-43AB-A31C-7508F338CEA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C52899F2-8167-4C97-B3B8-AC3B783E2550}" type="datetimeFigureOut">
              <a:rPr lang="zh-CN" altLang="en-US"/>
              <a:pPr>
                <a:defRPr/>
              </a:pPr>
              <a:t>2014-2-26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27D26E86-8EC6-45AD-AF11-0A223A4F90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9156" name="页脚占位符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ea typeface="宋体" pitchFamily="2" charset="-122"/>
              </a:rPr>
              <a:t>1</a:t>
            </a:r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58372" name="页脚占位符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ea typeface="宋体" pitchFamily="2" charset="-122"/>
              </a:rPr>
              <a:t>1</a:t>
            </a:r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5540" name="页脚占位符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ea typeface="宋体" pitchFamily="2" charset="-122"/>
              </a:rPr>
              <a:t>1</a:t>
            </a:r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51204" name="页脚占位符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ea typeface="宋体" pitchFamily="2" charset="-122"/>
              </a:rPr>
              <a:t>1</a:t>
            </a:r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52228" name="页脚占位符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ea typeface="宋体" pitchFamily="2" charset="-122"/>
              </a:rPr>
              <a:t>1</a:t>
            </a:r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7588" name="页脚占位符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ea typeface="宋体" pitchFamily="2" charset="-122"/>
              </a:rPr>
              <a:t>1</a:t>
            </a:r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54276" name="页脚占位符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ea typeface="宋体" pitchFamily="2" charset="-122"/>
              </a:rPr>
              <a:t>1</a:t>
            </a:r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55300" name="页脚占位符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ea typeface="宋体" pitchFamily="2" charset="-122"/>
              </a:rPr>
              <a:t>1</a:t>
            </a:r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56324" name="页脚占位符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ea typeface="宋体" pitchFamily="2" charset="-122"/>
              </a:rPr>
              <a:t>1</a:t>
            </a:r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57348" name="页脚占位符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ea typeface="宋体" pitchFamily="2" charset="-122"/>
              </a:rPr>
              <a:t>1</a:t>
            </a:r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 userDrawn="1"/>
        </p:nvSpPr>
        <p:spPr>
          <a:xfrm>
            <a:off x="2195692" y="4293112"/>
            <a:ext cx="4860630" cy="539750"/>
          </a:xfrm>
          <a:prstGeom prst="rect">
            <a:avLst/>
          </a:prstGeom>
        </p:spPr>
        <p:txBody>
          <a:bodyPr anchor="ctr"/>
          <a:lstStyle/>
          <a:p>
            <a:pPr fontAlgn="base"/>
            <a:r>
              <a:rPr lang="en-US" altLang="zh-CN" sz="1600" b="1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Shenzhen KHJ Semiconductor Lighting Co., Ltd.</a:t>
            </a:r>
            <a:endParaRPr lang="en-US" altLang="zh-CN" sz="1600" b="1" i="0" kern="1200" dirty="0">
              <a:solidFill>
                <a:schemeClr val="tx1"/>
              </a:solidFill>
              <a:latin typeface="Arial" charset="0"/>
              <a:ea typeface="宋体" charset="-122"/>
              <a:cs typeface="+mn-cs"/>
            </a:endParaRPr>
          </a:p>
        </p:txBody>
      </p:sp>
      <p:pic>
        <p:nvPicPr>
          <p:cNvPr id="4" name="Picture 6" descr="KHJ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9888" y="82550"/>
            <a:ext cx="10080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0" y="0"/>
            <a:ext cx="4751388" cy="647700"/>
          </a:xfrm>
          <a:prstGeom prst="rect">
            <a:avLst/>
          </a:prstGeom>
          <a:solidFill>
            <a:srgbClr val="99CCFF">
              <a:alpha val="3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1600" b="1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Focus on security and energy-saving </a:t>
            </a:r>
          </a:p>
          <a:p>
            <a:pPr>
              <a:defRPr/>
            </a:pPr>
            <a:r>
              <a:rPr lang="en-US" altLang="zh-CN" sz="1600" b="1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Carry brightness and sustainable future</a:t>
            </a:r>
            <a:endParaRPr lang="en-US" altLang="zh-CN" sz="1600" b="1" dirty="0">
              <a:solidFill>
                <a:srgbClr val="00B050"/>
              </a:solidFill>
              <a:latin typeface="华文彩云" pitchFamily="2" charset="-122"/>
              <a:ea typeface="华文彩云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HJ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9888" y="82550"/>
            <a:ext cx="10080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6011594" y="6345378"/>
            <a:ext cx="3132406" cy="512622"/>
          </a:xfrm>
          <a:prstGeom prst="rect">
            <a:avLst/>
          </a:prstGeom>
          <a:solidFill>
            <a:srgbClr val="99CCFF">
              <a:alpha val="3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1200" b="1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Focus on security and energy-saving </a:t>
            </a:r>
          </a:p>
          <a:p>
            <a:pPr>
              <a:defRPr/>
            </a:pPr>
            <a:r>
              <a:rPr lang="en-US" altLang="zh-CN" sz="1200" b="1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Carry brightness and Sustainable future</a:t>
            </a:r>
            <a:endParaRPr lang="en-US" altLang="zh-CN" sz="1200" b="1" dirty="0">
              <a:solidFill>
                <a:srgbClr val="00B050"/>
              </a:solidFill>
              <a:latin typeface="华文彩云" pitchFamily="2" charset="-122"/>
              <a:ea typeface="华文彩云" pitchFamily="2" charset="-122"/>
            </a:endParaRPr>
          </a:p>
        </p:txBody>
      </p:sp>
      <p:pic>
        <p:nvPicPr>
          <p:cNvPr id="6" name="图片 6" descr="图片1修改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29350"/>
            <a:ext cx="9144000" cy="43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HJ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9888" y="82550"/>
            <a:ext cx="10080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6011594" y="6345378"/>
            <a:ext cx="3132406" cy="512622"/>
          </a:xfrm>
          <a:prstGeom prst="rect">
            <a:avLst/>
          </a:prstGeom>
          <a:solidFill>
            <a:srgbClr val="99CCFF">
              <a:alpha val="3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1200" b="1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Focus on security and energy-saving </a:t>
            </a:r>
          </a:p>
          <a:p>
            <a:pPr>
              <a:defRPr/>
            </a:pPr>
            <a:r>
              <a:rPr lang="en-US" altLang="zh-CN" sz="1200" b="1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Carry brightness and Sustainable future</a:t>
            </a:r>
            <a:endParaRPr lang="en-US" altLang="zh-CN" sz="1200" b="1" dirty="0">
              <a:solidFill>
                <a:srgbClr val="00B050"/>
              </a:solidFill>
              <a:latin typeface="华文彩云" pitchFamily="2" charset="-122"/>
              <a:ea typeface="华文彩云" pitchFamily="2" charset="-122"/>
            </a:endParaRPr>
          </a:p>
        </p:txBody>
      </p:sp>
      <p:pic>
        <p:nvPicPr>
          <p:cNvPr id="6" name="图片 6" descr="图片1修改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29350"/>
            <a:ext cx="9144000" cy="43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标题 1"/>
          <p:cNvSpPr txBox="1">
            <a:spLocks/>
          </p:cNvSpPr>
          <p:nvPr userDrawn="1"/>
        </p:nvSpPr>
        <p:spPr bwMode="auto">
          <a:xfrm>
            <a:off x="250825" y="188913"/>
            <a:ext cx="442918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+mj-ea"/>
                <a:ea typeface="+mj-ea"/>
              </a:rPr>
              <a:t>1 General information</a:t>
            </a:r>
            <a:endParaRPr lang="zh-CN" altLang="en-US" sz="2800" dirty="0">
              <a:solidFill>
                <a:srgbClr val="0070C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HJ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9888" y="82550"/>
            <a:ext cx="10080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6011594" y="6345378"/>
            <a:ext cx="3132406" cy="512622"/>
          </a:xfrm>
          <a:prstGeom prst="rect">
            <a:avLst/>
          </a:prstGeom>
          <a:solidFill>
            <a:srgbClr val="99CCFF">
              <a:alpha val="3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1200" b="1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Focus on security and energy-saving </a:t>
            </a:r>
          </a:p>
          <a:p>
            <a:pPr>
              <a:defRPr/>
            </a:pPr>
            <a:r>
              <a:rPr lang="en-US" altLang="zh-CN" sz="1200" b="1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Carry brightness and Sustainable future</a:t>
            </a:r>
            <a:endParaRPr lang="en-US" altLang="zh-CN" sz="1200" b="1" dirty="0">
              <a:solidFill>
                <a:srgbClr val="00B050"/>
              </a:solidFill>
              <a:latin typeface="华文彩云" pitchFamily="2" charset="-122"/>
              <a:ea typeface="华文彩云" pitchFamily="2" charset="-122"/>
            </a:endParaRPr>
          </a:p>
        </p:txBody>
      </p:sp>
      <p:pic>
        <p:nvPicPr>
          <p:cNvPr id="6" name="图片 6" descr="图片1修改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29350"/>
            <a:ext cx="9144000" cy="43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标题 1"/>
          <p:cNvSpPr txBox="1">
            <a:spLocks/>
          </p:cNvSpPr>
          <p:nvPr userDrawn="1"/>
        </p:nvSpPr>
        <p:spPr bwMode="auto">
          <a:xfrm>
            <a:off x="250825" y="188913"/>
            <a:ext cx="378110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+mj-ea"/>
                <a:ea typeface="+mj-ea"/>
              </a:rPr>
              <a:t>2 Installation guide</a:t>
            </a:r>
            <a:endParaRPr lang="zh-CN" altLang="en-US" sz="2800" dirty="0">
              <a:solidFill>
                <a:srgbClr val="0070C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HJ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9888" y="82550"/>
            <a:ext cx="10080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6011594" y="6345378"/>
            <a:ext cx="3132406" cy="512622"/>
          </a:xfrm>
          <a:prstGeom prst="rect">
            <a:avLst/>
          </a:prstGeom>
          <a:solidFill>
            <a:srgbClr val="99CCFF">
              <a:alpha val="3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1200" b="1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Focus on security and energy-saving </a:t>
            </a:r>
          </a:p>
          <a:p>
            <a:pPr>
              <a:defRPr/>
            </a:pPr>
            <a:r>
              <a:rPr lang="en-US" altLang="zh-CN" sz="1200" b="1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Carry brightness and Sustainable future</a:t>
            </a:r>
            <a:endParaRPr lang="en-US" altLang="zh-CN" sz="1200" b="1" dirty="0">
              <a:solidFill>
                <a:srgbClr val="00B050"/>
              </a:solidFill>
              <a:latin typeface="华文彩云" pitchFamily="2" charset="-122"/>
              <a:ea typeface="华文彩云" pitchFamily="2" charset="-122"/>
            </a:endParaRPr>
          </a:p>
        </p:txBody>
      </p:sp>
      <p:pic>
        <p:nvPicPr>
          <p:cNvPr id="6" name="图片 6" descr="图片1修改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29350"/>
            <a:ext cx="9144000" cy="43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 txBox="1">
            <a:spLocks/>
          </p:cNvSpPr>
          <p:nvPr userDrawn="1"/>
        </p:nvSpPr>
        <p:spPr bwMode="auto">
          <a:xfrm>
            <a:off x="250825" y="188913"/>
            <a:ext cx="756159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+mj-ea"/>
                <a:ea typeface="+mj-ea"/>
              </a:rPr>
              <a:t>3 Common malfunctions and maintenance</a:t>
            </a:r>
            <a:endParaRPr lang="zh-CN" altLang="en-US" sz="2800" dirty="0">
              <a:solidFill>
                <a:srgbClr val="0070C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06" r:id="rId1"/>
    <p:sldLayoutId id="2147484607" r:id="rId2"/>
    <p:sldLayoutId id="2147484608" r:id="rId3"/>
    <p:sldLayoutId id="2147484609" r:id="rId4"/>
    <p:sldLayoutId id="2147484610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软雅黑" pitchFamily="34" charset="-122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ß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Þ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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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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eg"/><Relationship Id="rId5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2089150" y="3859213"/>
            <a:ext cx="5073650" cy="1587"/>
          </a:xfrm>
          <a:prstGeom prst="line">
            <a:avLst/>
          </a:prstGeom>
          <a:ln w="762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1"/>
          <p:cNvSpPr txBox="1">
            <a:spLocks/>
          </p:cNvSpPr>
          <p:nvPr/>
        </p:nvSpPr>
        <p:spPr bwMode="auto">
          <a:xfrm>
            <a:off x="1657350" y="1925638"/>
            <a:ext cx="5937250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Polar </a:t>
            </a:r>
            <a:r>
              <a:rPr lang="en-US" altLang="zh-CN" sz="4000" dirty="0" smtClean="0">
                <a:solidFill>
                  <a:schemeClr val="tx2"/>
                </a:solidFill>
                <a:latin typeface="+mj-ea"/>
                <a:ea typeface="+mj-ea"/>
                <a:cs typeface="+mj-cs"/>
              </a:rPr>
              <a:t>bear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 series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/>
            </a:r>
            <a:b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</a:b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 maintenance guide</a:t>
            </a:r>
            <a:endParaRPr kumimoji="0" lang="zh-CN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灯片编号占位符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EF15C5C9-C023-4D6B-957D-1A80FF330E54}" type="slidenum">
              <a:rPr lang="zh-CN" altLang="en-US" smtClean="0">
                <a:latin typeface="Arial" charset="0"/>
              </a:rPr>
              <a:pPr/>
              <a:t>9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251440" y="728650"/>
            <a:ext cx="23763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2. Installation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467468" y="1052692"/>
            <a:ext cx="83121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There are 5 mounting types:, seat mount, wall mount,</a:t>
            </a:r>
            <a:r>
              <a:rPr lang="en-US" altLang="zh-CN" dirty="0" smtClean="0">
                <a:latin typeface="+mj-ea"/>
              </a:rPr>
              <a:t> pendant mount </a:t>
            </a:r>
            <a:r>
              <a:rPr lang="en-US" altLang="zh-CN" dirty="0" smtClean="0">
                <a:latin typeface="+mj-ea"/>
                <a:ea typeface="+mj-ea"/>
              </a:rPr>
              <a:t>, stanchion mount, pipe clamp mount.</a:t>
            </a:r>
            <a:r>
              <a:rPr lang="en-US" altLang="zh-CN" dirty="0" smtClean="0">
                <a:latin typeface="+mj-ea"/>
              </a:rPr>
              <a:t> </a:t>
            </a:r>
            <a:r>
              <a:rPr lang="en-US" altLang="zh-CN" dirty="0" smtClean="0">
                <a:latin typeface="+mj-ea"/>
                <a:ea typeface="+mj-ea"/>
              </a:rPr>
              <a:t>Please select the mounting type according to the actual requirement.</a:t>
            </a:r>
            <a:endParaRPr lang="zh-CN" altLang="en-US" dirty="0">
              <a:latin typeface="+mj-ea"/>
              <a:ea typeface="+mj-ea"/>
            </a:endParaRPr>
          </a:p>
        </p:txBody>
      </p:sp>
      <p:pic>
        <p:nvPicPr>
          <p:cNvPr id="33797" name="Picture 5" descr="C:\Users\bruce\Desktop\图片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40" y="2024818"/>
            <a:ext cx="4259263" cy="4013200"/>
          </a:xfrm>
          <a:prstGeom prst="rect">
            <a:avLst/>
          </a:prstGeom>
          <a:noFill/>
        </p:spPr>
      </p:pic>
      <p:pic>
        <p:nvPicPr>
          <p:cNvPr id="33800" name="Picture 8" descr="C:\Users\bruce\Desktop\图片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024818"/>
            <a:ext cx="4498975" cy="4227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灯片编号占位符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B4C2E407-6677-40E4-9F2C-15F3FFE4303F}" type="slidenum">
              <a:rPr lang="zh-CN" altLang="en-US" smtClean="0">
                <a:latin typeface="Arial" charset="0"/>
              </a:rPr>
              <a:pPr/>
              <a:t>10</a:t>
            </a:fld>
            <a:endParaRPr lang="zh-CN" altLang="en-US" smtClean="0">
              <a:latin typeface="Arial" charset="0"/>
            </a:endParaRPr>
          </a:p>
        </p:txBody>
      </p:sp>
      <p:pic>
        <p:nvPicPr>
          <p:cNvPr id="3075" name="Picture 3" descr="C:\Users\bruce\Desktop\图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538" y="2888930"/>
            <a:ext cx="2869688" cy="1742627"/>
          </a:xfrm>
          <a:prstGeom prst="rect">
            <a:avLst/>
          </a:prstGeom>
          <a:noFill/>
        </p:spPr>
      </p:pic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251440" y="728650"/>
            <a:ext cx="23763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2. Installation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467468" y="1052692"/>
            <a:ext cx="83121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There are 5 mounting types:, seat mount, wall mount,</a:t>
            </a:r>
            <a:r>
              <a:rPr lang="en-US" altLang="zh-CN" dirty="0" smtClean="0">
                <a:latin typeface="+mj-ea"/>
              </a:rPr>
              <a:t> pendant mount </a:t>
            </a:r>
            <a:r>
              <a:rPr lang="en-US" altLang="zh-CN" dirty="0" smtClean="0">
                <a:latin typeface="+mj-ea"/>
                <a:ea typeface="+mj-ea"/>
              </a:rPr>
              <a:t>, stanchion mount, pipe clamp mount.</a:t>
            </a:r>
            <a:r>
              <a:rPr lang="en-US" altLang="zh-CN" dirty="0" smtClean="0">
                <a:latin typeface="+mj-ea"/>
              </a:rPr>
              <a:t> </a:t>
            </a:r>
            <a:r>
              <a:rPr lang="en-US" altLang="zh-CN" dirty="0" smtClean="0">
                <a:latin typeface="+mj-ea"/>
                <a:ea typeface="+mj-ea"/>
              </a:rPr>
              <a:t>Please select the mounting type according to the actual requirement.</a:t>
            </a:r>
            <a:endParaRPr lang="zh-CN" altLang="en-US" dirty="0">
              <a:latin typeface="+mj-ea"/>
              <a:ea typeface="+mj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63923" t="20672" r="6191" b="8453"/>
          <a:stretch>
            <a:fillRect/>
          </a:stretch>
        </p:blipFill>
        <p:spPr bwMode="auto">
          <a:xfrm>
            <a:off x="5112070" y="1808790"/>
            <a:ext cx="3321431" cy="442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0" y="5805308"/>
            <a:ext cx="3348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Apply </a:t>
            </a:r>
            <a:r>
              <a:rPr lang="en-US" altLang="zh-CN" sz="2000" b="1" dirty="0" err="1" smtClean="0"/>
              <a:t>for:160W,120W,80W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灯片编号占位符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5B977829-1B21-461D-8590-CA94BBAAD06E}" type="slidenum">
              <a:rPr lang="zh-CN" altLang="en-US" smtClean="0">
                <a:latin typeface="Arial" charset="0"/>
              </a:rPr>
              <a:pPr/>
              <a:t>11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67468" y="1376734"/>
            <a:ext cx="83121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Install 2 expansion bolts at the predetermined position on the wall or other flat surface according to the holes  in the bracket. Mount the bracket on the enclosure . Connect  the bracket to the 2 expansion bolts and fasten them.</a:t>
            </a: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251440" y="728650"/>
            <a:ext cx="51846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2. Installation</a:t>
            </a:r>
          </a:p>
          <a:p>
            <a:r>
              <a:rPr lang="en-US" altLang="zh-CN" b="1" dirty="0" smtClean="0">
                <a:latin typeface="+mj-ea"/>
                <a:ea typeface="+mj-ea"/>
              </a:rPr>
              <a:t>A. Seat mount &amp; B. Wall mount</a:t>
            </a:r>
            <a:endParaRPr lang="zh-CN" altLang="en-US" b="1" dirty="0">
              <a:latin typeface="+mj-ea"/>
              <a:ea typeface="+mj-ea"/>
            </a:endParaRPr>
          </a:p>
        </p:txBody>
      </p:sp>
      <p:pic>
        <p:nvPicPr>
          <p:cNvPr id="2052" name="Picture 4" descr="C:\Users\bruce\Desktop\图片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40" y="4509140"/>
            <a:ext cx="8697913" cy="1836238"/>
          </a:xfrm>
          <a:prstGeom prst="rect">
            <a:avLst/>
          </a:prstGeom>
          <a:noFill/>
        </p:spPr>
      </p:pic>
      <p:pic>
        <p:nvPicPr>
          <p:cNvPr id="2053" name="Picture 5" descr="C:\Users\bruce\Desktop\图片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40" y="2564888"/>
            <a:ext cx="8682037" cy="1956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灯片编号占位符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153BB95E-63F1-45D5-BB77-BB366B39C154}" type="slidenum">
              <a:rPr lang="zh-CN" altLang="en-US" smtClean="0">
                <a:latin typeface="Arial" charset="0"/>
              </a:rPr>
              <a:pPr/>
              <a:t>12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40" y="1484748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200/240W </a:t>
            </a:r>
            <a:r>
              <a:rPr lang="zh-CN" altLang="en-US" dirty="0" smtClean="0"/>
              <a:t>，</a:t>
            </a:r>
            <a:r>
              <a:rPr lang="en-US" altLang="zh-CN" dirty="0" smtClean="0"/>
              <a:t>4 ring bolts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440" y="4077084"/>
            <a:ext cx="810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80/120/160W </a:t>
            </a:r>
            <a:r>
              <a:rPr lang="zh-CN" altLang="en-US" dirty="0" smtClean="0"/>
              <a:t>，</a:t>
            </a:r>
            <a:r>
              <a:rPr lang="en-US" altLang="zh-CN" dirty="0" smtClean="0"/>
              <a:t>2 holes in each side for wire ropes customer supplied</a:t>
            </a:r>
            <a:endParaRPr lang="zh-CN" altLang="en-US" dirty="0"/>
          </a:p>
        </p:txBody>
      </p:sp>
      <p:pic>
        <p:nvPicPr>
          <p:cNvPr id="5122" name="Picture 2" descr="C:\Users\bruce\Desktop\北极熊安装方式\QQ截图20131118170713.png"/>
          <p:cNvPicPr>
            <a:picLocks noChangeAspect="1" noChangeArrowheads="1"/>
          </p:cNvPicPr>
          <p:nvPr/>
        </p:nvPicPr>
        <p:blipFill>
          <a:blip r:embed="rId2" cstate="print"/>
          <a:srcRect l="9821" t="48600" r="6704" b="6400"/>
          <a:stretch>
            <a:fillRect/>
          </a:stretch>
        </p:blipFill>
        <p:spPr bwMode="auto">
          <a:xfrm>
            <a:off x="3815902" y="4617154"/>
            <a:ext cx="3564462" cy="1747285"/>
          </a:xfrm>
          <a:prstGeom prst="rect">
            <a:avLst/>
          </a:prstGeom>
          <a:noFill/>
        </p:spPr>
      </p:pic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251440" y="728650"/>
            <a:ext cx="51846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2. Installation</a:t>
            </a:r>
          </a:p>
          <a:p>
            <a:r>
              <a:rPr lang="en-US" altLang="zh-CN" b="1" dirty="0" smtClean="0">
                <a:latin typeface="+mj-ea"/>
                <a:ea typeface="+mj-ea"/>
              </a:rPr>
              <a:t>C. Pendant mount</a:t>
            </a:r>
            <a:endParaRPr lang="zh-CN" altLang="en-US" b="1" dirty="0">
              <a:latin typeface="+mj-ea"/>
              <a:ea typeface="+mj-ea"/>
            </a:endParaRPr>
          </a:p>
        </p:txBody>
      </p:sp>
      <p:pic>
        <p:nvPicPr>
          <p:cNvPr id="1026" name="Picture 2" descr="C:\Users\bruce\Desktop\图片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40" y="1916804"/>
            <a:ext cx="8729663" cy="2052266"/>
          </a:xfrm>
          <a:prstGeom prst="rect">
            <a:avLst/>
          </a:prstGeom>
          <a:noFill/>
        </p:spPr>
      </p:pic>
      <p:pic>
        <p:nvPicPr>
          <p:cNvPr id="11" name="Picture 2" descr="C:\Users\bruce\Desktop\图片1.jpg"/>
          <p:cNvPicPr>
            <a:picLocks noChangeAspect="1" noChangeArrowheads="1"/>
          </p:cNvPicPr>
          <p:nvPr/>
        </p:nvPicPr>
        <p:blipFill>
          <a:blip r:embed="rId3" cstate="print"/>
          <a:srcRect r="66592"/>
          <a:stretch>
            <a:fillRect/>
          </a:stretch>
        </p:blipFill>
        <p:spPr bwMode="auto">
          <a:xfrm>
            <a:off x="251440" y="4401126"/>
            <a:ext cx="2916378" cy="2052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灯片编号占位符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FEE32A7C-9FFB-4433-A733-F61C4D477E47}" type="slidenum">
              <a:rPr lang="zh-CN" altLang="en-US" smtClean="0">
                <a:latin typeface="Arial" charset="0"/>
              </a:rPr>
              <a:pPr/>
              <a:t>13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251440" y="728650"/>
            <a:ext cx="51846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2. Installation</a:t>
            </a:r>
          </a:p>
          <a:p>
            <a:r>
              <a:rPr lang="en-US" altLang="zh-CN" b="1" dirty="0" smtClean="0">
                <a:latin typeface="+mj-ea"/>
                <a:ea typeface="+mj-ea"/>
              </a:rPr>
              <a:t>D. Stanchion mount</a:t>
            </a:r>
            <a:endParaRPr lang="zh-CN" altLang="en-US" b="1" dirty="0">
              <a:latin typeface="+mj-ea"/>
              <a:ea typeface="+mj-ea"/>
            </a:endParaRPr>
          </a:p>
        </p:txBody>
      </p:sp>
      <p:pic>
        <p:nvPicPr>
          <p:cNvPr id="1026" name="Picture 2" descr="C:\Users\bruce\Desktop\图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2227263"/>
            <a:ext cx="8780463" cy="2401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灯片编号占位符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B9CA8E8D-FC93-4181-893A-F2C3E51FC205}" type="slidenum">
              <a:rPr lang="zh-CN" altLang="en-US" smtClean="0">
                <a:latin typeface="Arial" charset="0"/>
              </a:rPr>
              <a:pPr/>
              <a:t>14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251440" y="728650"/>
            <a:ext cx="51846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2. Installation</a:t>
            </a:r>
          </a:p>
          <a:p>
            <a:r>
              <a:rPr lang="en-US" altLang="zh-CN" b="1" dirty="0" smtClean="0">
                <a:latin typeface="+mj-ea"/>
                <a:ea typeface="+mj-ea"/>
              </a:rPr>
              <a:t>E. Pipe clamp mount( 80/120/160W)</a:t>
            </a:r>
            <a:endParaRPr lang="zh-CN" altLang="en-US" b="1" dirty="0">
              <a:latin typeface="+mj-ea"/>
              <a:ea typeface="+mj-ea"/>
            </a:endParaRPr>
          </a:p>
        </p:txBody>
      </p:sp>
      <p:pic>
        <p:nvPicPr>
          <p:cNvPr id="28673" name="Picture 1" descr="C:\Users\bruce\Desktop\图片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2230438"/>
            <a:ext cx="8921750" cy="239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灯片编号占位符 2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4A046FD2-F5B1-4B1C-BDC6-79C94516CD1D}" type="slidenum">
              <a:rPr lang="zh-CN" altLang="en-US" smtClean="0">
                <a:latin typeface="Arial" charset="0"/>
              </a:rPr>
              <a:pPr/>
              <a:t>15</a:t>
            </a:fld>
            <a:endParaRPr lang="zh-CN" altLang="en-US" smtClean="0">
              <a:latin typeface="Arial" charset="0"/>
            </a:endParaRPr>
          </a:p>
        </p:txBody>
      </p:sp>
      <p:pic>
        <p:nvPicPr>
          <p:cNvPr id="29701" name="Picture 1060" descr="DSCN1262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466725" y="2889250"/>
            <a:ext cx="2160588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576263" y="2024063"/>
            <a:ext cx="19431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400" dirty="0" smtClean="0"/>
              <a:t>Open the cover of the power box</a:t>
            </a:r>
            <a:endParaRPr lang="zh-CN" altLang="en-US" sz="1400" dirty="0"/>
          </a:p>
        </p:txBody>
      </p:sp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251441" y="728650"/>
            <a:ext cx="313240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3. Electrical connection</a:t>
            </a:r>
            <a:endParaRPr lang="en-US" altLang="zh-CN" b="1" dirty="0">
              <a:latin typeface="+mj-ea"/>
              <a:ea typeface="+mj-ea"/>
            </a:endParaRPr>
          </a:p>
        </p:txBody>
      </p:sp>
      <p:pic>
        <p:nvPicPr>
          <p:cNvPr id="27649" name="Picture 1" descr="C:\Users\bruce\Desktop\图片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0163" y="1484748"/>
            <a:ext cx="5303837" cy="3255963"/>
          </a:xfrm>
          <a:prstGeom prst="rect">
            <a:avLst/>
          </a:prstGeom>
          <a:noFill/>
        </p:spPr>
      </p:pic>
      <p:cxnSp>
        <p:nvCxnSpPr>
          <p:cNvPr id="10" name="直接箭头连接符 9"/>
          <p:cNvCxnSpPr/>
          <p:nvPr/>
        </p:nvCxnSpPr>
        <p:spPr>
          <a:xfrm>
            <a:off x="2627313" y="3695701"/>
            <a:ext cx="4212981" cy="573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灯片编号占位符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F326707A-405D-4BAC-9565-3CAB9FEE8D51}" type="slidenum">
              <a:rPr lang="zh-CN" altLang="en-US" smtClean="0">
                <a:latin typeface="Arial" charset="0"/>
              </a:rPr>
              <a:pPr/>
              <a:t>16</a:t>
            </a:fld>
            <a:endParaRPr lang="zh-CN" altLang="en-US" smtClean="0">
              <a:latin typeface="Arial" charset="0"/>
            </a:endParaRPr>
          </a:p>
        </p:txBody>
      </p:sp>
      <p:pic>
        <p:nvPicPr>
          <p:cNvPr id="30725" name="Picture 9" descr="C:\Users\bruce\AppData\Roaming\Tencent\Users\44539590\QQ\WinTemp\RichOle\3V~PCOZCY~K8_OA}L5}2)H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99524" y="1376734"/>
            <a:ext cx="6588854" cy="486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38"/>
          <p:cNvSpPr>
            <a:spLocks noChangeArrowheads="1"/>
          </p:cNvSpPr>
          <p:nvPr/>
        </p:nvSpPr>
        <p:spPr bwMode="auto">
          <a:xfrm>
            <a:off x="467468" y="1160706"/>
            <a:ext cx="842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Fix the chain to the enclosure and  hang the lamp on the beam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251441" y="728650"/>
            <a:ext cx="313240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4. Fall proof chain</a:t>
            </a:r>
            <a:endParaRPr lang="en-US" altLang="zh-CN" b="1" dirty="0"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16" y="5697294"/>
            <a:ext cx="972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Buckle</a:t>
            </a:r>
            <a:endParaRPr lang="zh-CN" alt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544126" y="2780916"/>
            <a:ext cx="1620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Safety chain 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灯片编号占位符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875C7B62-3A8C-49C6-BE2A-CE3B926A27BD}" type="slidenum">
              <a:rPr lang="zh-CN" altLang="en-US" smtClean="0">
                <a:latin typeface="Arial" charset="0"/>
              </a:rPr>
              <a:pPr/>
              <a:t>17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6" name="矩形 7"/>
          <p:cNvSpPr>
            <a:spLocks noChangeArrowheads="1"/>
          </p:cNvSpPr>
          <p:nvPr/>
        </p:nvSpPr>
        <p:spPr bwMode="auto">
          <a:xfrm>
            <a:off x="251440" y="1160706"/>
            <a:ext cx="71247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latin typeface="+mj-ea"/>
                <a:ea typeface="+mj-ea"/>
              </a:rPr>
              <a:t>Not use the lighting fixture lacks some parts.</a:t>
            </a:r>
            <a:endParaRPr lang="en-US" altLang="zh-CN" dirty="0">
              <a:latin typeface="+mj-ea"/>
              <a:ea typeface="+mj-ea"/>
            </a:endParaRPr>
          </a:p>
          <a:p>
            <a:pPr>
              <a:buFont typeface="Wingdings" pitchFamily="2" charset="2"/>
              <a:buChar char="Ø"/>
            </a:pPr>
            <a:endParaRPr lang="en-US" altLang="zh-CN" dirty="0">
              <a:latin typeface="+mj-ea"/>
              <a:ea typeface="+mj-ea"/>
            </a:endParaRPr>
          </a:p>
          <a:p>
            <a:pPr marL="180975" indent="-180975">
              <a:buFont typeface="Wingdings" pitchFamily="2" charset="2"/>
              <a:buChar char="Ø"/>
            </a:pPr>
            <a:r>
              <a:rPr lang="en-US" altLang="zh-CN" dirty="0" smtClean="0">
                <a:latin typeface="+mj-ea"/>
                <a:ea typeface="+mj-ea"/>
              </a:rPr>
              <a:t>Do not touch the enclosure or glass to avoid the burns to your hands during the operation.</a:t>
            </a:r>
            <a:r>
              <a:rPr lang="zh-CN" altLang="en-US" dirty="0" smtClean="0">
                <a:latin typeface="+mj-ea"/>
                <a:ea typeface="+mj-ea"/>
              </a:rPr>
              <a:t> 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251441" y="728650"/>
            <a:ext cx="313240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5. Operation caution</a:t>
            </a:r>
            <a:endParaRPr lang="en-US" altLang="zh-CN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68" y="1484748"/>
            <a:ext cx="421005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56" y="1484748"/>
            <a:ext cx="367030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26632" name="灯片编号占位符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1D1CF69E-B200-4FD8-ACF7-9E366596FF7A}" type="slidenum">
              <a:rPr lang="zh-CN" altLang="en-US" smtClean="0">
                <a:latin typeface="Arial" charset="0"/>
              </a:rPr>
              <a:pPr/>
              <a:t>18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359454" y="4509140"/>
            <a:ext cx="44285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+mj-ea"/>
                <a:ea typeface="+mj-ea"/>
              </a:rPr>
              <a:t>Common tools</a:t>
            </a:r>
            <a:r>
              <a:rPr lang="zh-CN" altLang="en-US" sz="1600" dirty="0" smtClean="0">
                <a:latin typeface="+mj-ea"/>
                <a:ea typeface="+mj-ea"/>
              </a:rPr>
              <a:t>：</a:t>
            </a:r>
            <a:r>
              <a:rPr lang="en-US" altLang="zh-CN" sz="1600" dirty="0" smtClean="0">
                <a:latin typeface="+mj-ea"/>
                <a:ea typeface="+mj-ea"/>
              </a:rPr>
              <a:t> </a:t>
            </a:r>
          </a:p>
          <a:p>
            <a:r>
              <a:rPr lang="en-US" altLang="zh-CN" sz="1600" dirty="0" smtClean="0">
                <a:latin typeface="+mj-ea"/>
                <a:ea typeface="+mj-ea"/>
              </a:rPr>
              <a:t>Philips screwdriver , straight screwdriver , internal hexagonal wrench , </a:t>
            </a:r>
          </a:p>
          <a:p>
            <a:r>
              <a:rPr lang="en-US" altLang="zh-CN" sz="1600" dirty="0" smtClean="0">
                <a:latin typeface="+mj-ea"/>
                <a:ea typeface="+mj-ea"/>
              </a:rPr>
              <a:t>adjustable spanner , pliers , etc.</a:t>
            </a:r>
            <a:endParaRPr lang="zh-CN" altLang="en-US" sz="1600" dirty="0">
              <a:latin typeface="+mj-ea"/>
              <a:ea typeface="+mj-ea"/>
            </a:endParaRP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5760154" y="4509140"/>
            <a:ext cx="18004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/>
              <a:t>Universal meter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251440" y="728650"/>
            <a:ext cx="8220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1. Preparation of tools</a:t>
            </a:r>
            <a:endParaRPr lang="en-US" altLang="zh-CN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B8E89A1A-9DEA-4B0B-9D91-2B19216BF832}" type="slidenum">
              <a:rPr lang="zh-CN" altLang="en-US" smtClean="0">
                <a:latin typeface="Arial" charset="0"/>
              </a:rPr>
              <a:pPr/>
              <a:t>1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3275832" y="1376734"/>
            <a:ext cx="291567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4400" dirty="0" smtClean="0">
                <a:solidFill>
                  <a:srgbClr val="0070C0"/>
                </a:solidFill>
                <a:latin typeface="+mj-ea"/>
                <a:ea typeface="+mj-ea"/>
              </a:rPr>
              <a:t>Contents</a:t>
            </a:r>
            <a:endParaRPr lang="zh-CN" altLang="en-US" sz="4400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683496" y="2348860"/>
            <a:ext cx="799086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2400" dirty="0" smtClean="0">
                <a:latin typeface="+mj-ea"/>
                <a:ea typeface="+mj-ea"/>
              </a:rPr>
              <a:t>1 General information   </a:t>
            </a:r>
            <a:r>
              <a:rPr lang="en-US" altLang="zh-CN" sz="2400" dirty="0">
                <a:latin typeface="+mj-ea"/>
                <a:ea typeface="+mj-ea"/>
              </a:rPr>
              <a:t>… … … … … … … … </a:t>
            </a:r>
            <a:r>
              <a:rPr lang="en-US" altLang="zh-CN" sz="2400" dirty="0" smtClean="0">
                <a:latin typeface="+mj-ea"/>
                <a:ea typeface="+mj-ea"/>
              </a:rPr>
              <a:t>…</a:t>
            </a:r>
            <a:r>
              <a:rPr lang="en-US" altLang="zh-CN" sz="2400" dirty="0" smtClean="0">
                <a:latin typeface="+mj-ea"/>
              </a:rPr>
              <a:t> … …</a:t>
            </a:r>
            <a:r>
              <a:rPr lang="en-US" altLang="zh-CN" sz="2400" dirty="0" smtClean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2</a:t>
            </a:r>
          </a:p>
          <a:p>
            <a:endParaRPr lang="en-US" altLang="zh-CN" sz="2400" dirty="0">
              <a:latin typeface="+mj-ea"/>
              <a:ea typeface="+mj-ea"/>
            </a:endParaRPr>
          </a:p>
          <a:p>
            <a:r>
              <a:rPr lang="en-US" altLang="zh-CN" sz="2400" dirty="0" smtClean="0">
                <a:latin typeface="+mj-ea"/>
                <a:ea typeface="+mj-ea"/>
              </a:rPr>
              <a:t>2 Installation guide  … </a:t>
            </a:r>
            <a:r>
              <a:rPr lang="en-US" altLang="zh-CN" sz="2400" dirty="0">
                <a:latin typeface="+mj-ea"/>
                <a:ea typeface="+mj-ea"/>
              </a:rPr>
              <a:t>… </a:t>
            </a:r>
            <a:r>
              <a:rPr lang="en-US" altLang="zh-CN" sz="2400" dirty="0" smtClean="0">
                <a:latin typeface="+mj-ea"/>
                <a:ea typeface="+mj-ea"/>
              </a:rPr>
              <a:t>… … … … … </a:t>
            </a:r>
            <a:r>
              <a:rPr lang="en-US" altLang="zh-CN" sz="2400" dirty="0">
                <a:latin typeface="+mj-ea"/>
                <a:ea typeface="+mj-ea"/>
              </a:rPr>
              <a:t>… … </a:t>
            </a:r>
            <a:r>
              <a:rPr lang="en-US" altLang="zh-CN" sz="2400" dirty="0" smtClean="0">
                <a:latin typeface="+mj-ea"/>
                <a:ea typeface="+mj-ea"/>
              </a:rPr>
              <a:t>…</a:t>
            </a:r>
            <a:r>
              <a:rPr lang="en-US" altLang="zh-CN" sz="2400" dirty="0" smtClean="0">
                <a:latin typeface="+mj-ea"/>
              </a:rPr>
              <a:t> … …</a:t>
            </a:r>
            <a:r>
              <a:rPr lang="en-US" altLang="zh-CN" sz="2400" dirty="0" smtClean="0">
                <a:latin typeface="+mj-ea"/>
                <a:ea typeface="+mj-ea"/>
              </a:rPr>
              <a:t>   </a:t>
            </a:r>
            <a:r>
              <a:rPr lang="en-US" altLang="zh-CN" sz="2400" dirty="0">
                <a:latin typeface="+mj-ea"/>
                <a:ea typeface="+mj-ea"/>
              </a:rPr>
              <a:t>4</a:t>
            </a:r>
          </a:p>
          <a:p>
            <a:endParaRPr lang="en-US" altLang="zh-CN" sz="2400" dirty="0">
              <a:latin typeface="+mj-ea"/>
              <a:ea typeface="+mj-ea"/>
            </a:endParaRPr>
          </a:p>
          <a:p>
            <a:r>
              <a:rPr lang="en-US" altLang="zh-CN" sz="2400" dirty="0" smtClean="0">
                <a:latin typeface="+mj-ea"/>
                <a:ea typeface="+mj-ea"/>
              </a:rPr>
              <a:t>3 Common malfunctions and maintenance   </a:t>
            </a:r>
            <a:r>
              <a:rPr lang="en-US" altLang="zh-CN" sz="2400" dirty="0">
                <a:latin typeface="+mj-ea"/>
                <a:ea typeface="+mj-ea"/>
              </a:rPr>
              <a:t>… </a:t>
            </a:r>
            <a:r>
              <a:rPr lang="en-US" altLang="zh-CN" sz="2400" dirty="0" smtClean="0">
                <a:latin typeface="+mj-ea"/>
                <a:ea typeface="+mj-ea"/>
              </a:rPr>
              <a:t>… 13</a:t>
            </a:r>
          </a:p>
          <a:p>
            <a:endParaRPr lang="zh-CN" altLang="en-US" sz="24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灯片编号占位符 2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59638A17-D6E1-4D90-888D-66D3FD65C1C4}" type="slidenum">
              <a:rPr lang="zh-CN" altLang="en-US" smtClean="0">
                <a:latin typeface="Arial" charset="0"/>
              </a:rPr>
              <a:pPr/>
              <a:t>19</a:t>
            </a:fld>
            <a:endParaRPr lang="zh-CN" altLang="en-US" smtClean="0">
              <a:latin typeface="Arial" charset="0"/>
            </a:endParaRPr>
          </a:p>
        </p:txBody>
      </p:sp>
      <p:pic>
        <p:nvPicPr>
          <p:cNvPr id="33799" name="Picture 8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781300"/>
            <a:ext cx="3595688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94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5868168" y="2780916"/>
            <a:ext cx="2603500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直接箭头连接符 27"/>
          <p:cNvCxnSpPr>
            <a:stCxn id="25" idx="3"/>
            <a:endCxn id="26" idx="1"/>
          </p:cNvCxnSpPr>
          <p:nvPr/>
        </p:nvCxnSpPr>
        <p:spPr>
          <a:xfrm flipV="1">
            <a:off x="3846513" y="3309938"/>
            <a:ext cx="1804987" cy="3889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4032250" y="2997200"/>
            <a:ext cx="140335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400" dirty="0" smtClean="0"/>
              <a:t>Remove the screws and  press plate</a:t>
            </a:r>
            <a:endParaRPr lang="zh-CN" altLang="en-US" sz="1400" dirty="0"/>
          </a:p>
        </p:txBody>
      </p:sp>
      <p:pic>
        <p:nvPicPr>
          <p:cNvPr id="33803" name="Picture 893" descr="DSC065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3963" y="4941888"/>
            <a:ext cx="330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直接箭头连接符 40"/>
          <p:cNvCxnSpPr>
            <a:stCxn id="26" idx="2"/>
            <a:endCxn id="35" idx="0"/>
          </p:cNvCxnSpPr>
          <p:nvPr/>
        </p:nvCxnSpPr>
        <p:spPr>
          <a:xfrm flipH="1">
            <a:off x="2874963" y="4056063"/>
            <a:ext cx="4078287" cy="8858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5112070" y="4617154"/>
            <a:ext cx="140493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400" dirty="0" smtClean="0"/>
              <a:t>Remove the glass</a:t>
            </a:r>
            <a:endParaRPr lang="zh-CN" altLang="en-US" sz="1400" dirty="0"/>
          </a:p>
        </p:txBody>
      </p:sp>
      <p:sp>
        <p:nvSpPr>
          <p:cNvPr id="14" name="矩形 10"/>
          <p:cNvSpPr>
            <a:spLocks noChangeArrowheads="1"/>
          </p:cNvSpPr>
          <p:nvPr/>
        </p:nvSpPr>
        <p:spPr bwMode="auto">
          <a:xfrm>
            <a:off x="575482" y="1052692"/>
            <a:ext cx="78803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+mj-ea"/>
              </a:rPr>
              <a:t>Analysis: The impact energy on the glass is over 20J that is the max. limit for the toughened glass</a:t>
            </a:r>
          </a:p>
          <a:p>
            <a:r>
              <a:rPr lang="en-US" altLang="zh-CN" dirty="0" smtClean="0">
                <a:latin typeface="+mj-ea"/>
              </a:rPr>
              <a:t>Solution: replace the lamp cover ( include the glass ) </a:t>
            </a:r>
          </a:p>
          <a:p>
            <a:r>
              <a:rPr lang="en-US" altLang="zh-CN" dirty="0" smtClean="0">
                <a:latin typeface="+mj-ea"/>
              </a:rPr>
              <a:t>Steps : </a:t>
            </a:r>
          </a:p>
          <a:p>
            <a:pPr marL="266700" indent="-266700"/>
            <a:r>
              <a:rPr lang="en-US" altLang="zh-CN" dirty="0" smtClean="0">
                <a:latin typeface="+mj-ea"/>
              </a:rPr>
              <a:t>A. loosen the screws  with 5mm inner hexagonal  wrench and remove the cracked cover </a:t>
            </a: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251440" y="728650"/>
            <a:ext cx="27142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2.  Crack on the glass</a:t>
            </a:r>
            <a:endParaRPr lang="en-US" altLang="zh-CN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灯片编号占位符 2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88BEA56F-3C92-4330-96E8-261D78989F81}" type="slidenum">
              <a:rPr lang="zh-CN" altLang="en-US" smtClean="0">
                <a:latin typeface="Arial" charset="0"/>
              </a:rPr>
              <a:pPr/>
              <a:t>20</a:t>
            </a:fld>
            <a:endParaRPr lang="zh-CN" altLang="en-US" smtClean="0">
              <a:latin typeface="Arial" charset="0"/>
            </a:endParaRPr>
          </a:p>
        </p:txBody>
      </p:sp>
      <p:pic>
        <p:nvPicPr>
          <p:cNvPr id="34822" name="Picture 1060" descr="DSCN1262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2951790" y="2672902"/>
            <a:ext cx="3132137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575482" y="3645028"/>
            <a:ext cx="2052638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 smtClean="0"/>
              <a:t>Power cable </a:t>
            </a:r>
            <a:endParaRPr lang="zh-CN" altLang="en-US" dirty="0"/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251440" y="728650"/>
            <a:ext cx="1914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3. Lamp failure</a:t>
            </a:r>
            <a:endParaRPr lang="en-US" altLang="zh-CN" b="1" dirty="0">
              <a:latin typeface="+mj-ea"/>
              <a:ea typeface="+mj-ea"/>
            </a:endParaRPr>
          </a:p>
        </p:txBody>
      </p:sp>
      <p:sp>
        <p:nvSpPr>
          <p:cNvPr id="9" name="矩形 18"/>
          <p:cNvSpPr>
            <a:spLocks noChangeArrowheads="1"/>
          </p:cNvSpPr>
          <p:nvPr/>
        </p:nvSpPr>
        <p:spPr bwMode="auto">
          <a:xfrm>
            <a:off x="251440" y="1052692"/>
            <a:ext cx="88925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dirty="0" smtClean="0">
                <a:latin typeface="+mj-ea"/>
                <a:ea typeface="+mj-ea"/>
              </a:rPr>
              <a:t>3.1 Analysis:  Power supply is failed </a:t>
            </a:r>
          </a:p>
          <a:p>
            <a:pPr marL="1433513" indent="-1433513">
              <a:tabLst>
                <a:tab pos="1433513" algn="l"/>
              </a:tabLst>
            </a:pPr>
            <a:r>
              <a:rPr lang="en-US" altLang="zh-CN" dirty="0" smtClean="0">
                <a:latin typeface="+mj-ea"/>
                <a:ea typeface="+mj-ea"/>
              </a:rPr>
              <a:t>      Solution: Measure whether the voltage is normal on the terminal block. If there is no power , check the power supply outside. If the voltage is normal ,  check the circuit inside.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16252" y="3429000"/>
            <a:ext cx="2052638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 smtClean="0"/>
              <a:t>Terminal block</a:t>
            </a:r>
            <a:endParaRPr lang="zh-CN" altLang="en-US" dirty="0"/>
          </a:p>
        </p:txBody>
      </p:sp>
      <p:cxnSp>
        <p:nvCxnSpPr>
          <p:cNvPr id="11" name="直接箭头连接符 10"/>
          <p:cNvCxnSpPr>
            <a:stCxn id="7" idx="3"/>
          </p:cNvCxnSpPr>
          <p:nvPr/>
        </p:nvCxnSpPr>
        <p:spPr>
          <a:xfrm flipV="1">
            <a:off x="2628120" y="3645029"/>
            <a:ext cx="1187783" cy="3238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10" idx="1"/>
          </p:cNvCxnSpPr>
          <p:nvPr/>
        </p:nvCxnSpPr>
        <p:spPr>
          <a:xfrm flipH="1" flipV="1">
            <a:off x="4572000" y="3645028"/>
            <a:ext cx="1944252" cy="1078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灯片编号占位符 1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8A191BEE-3E5F-4F39-A7A8-626AD6A3FFE7}" type="slidenum">
              <a:rPr lang="zh-CN" altLang="en-US" smtClean="0">
                <a:latin typeface="Arial" charset="0"/>
              </a:rPr>
              <a:pPr/>
              <a:t>21</a:t>
            </a:fld>
            <a:endParaRPr lang="zh-CN" altLang="en-US" smtClean="0">
              <a:latin typeface="Arial" charset="0"/>
            </a:endParaRPr>
          </a:p>
        </p:txBody>
      </p:sp>
      <p:pic>
        <p:nvPicPr>
          <p:cNvPr id="35846" name="Picture 1058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4680014" y="3429000"/>
            <a:ext cx="3455988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Oval 175"/>
          <p:cNvSpPr>
            <a:spLocks noChangeArrowheads="1"/>
          </p:cNvSpPr>
          <p:nvPr/>
        </p:nvSpPr>
        <p:spPr bwMode="auto">
          <a:xfrm>
            <a:off x="5328098" y="4293112"/>
            <a:ext cx="1404938" cy="9715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791510" y="4185098"/>
            <a:ext cx="2700721" cy="53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 smtClean="0"/>
              <a:t>Check the voltage here</a:t>
            </a:r>
            <a:endParaRPr lang="zh-CN" altLang="en-US" dirty="0"/>
          </a:p>
        </p:txBody>
      </p:sp>
      <p:cxnSp>
        <p:nvCxnSpPr>
          <p:cNvPr id="21" name="直接箭头连接符 20"/>
          <p:cNvCxnSpPr>
            <a:stCxn id="20" idx="3"/>
            <a:endCxn id="35847" idx="2"/>
          </p:cNvCxnSpPr>
          <p:nvPr/>
        </p:nvCxnSpPr>
        <p:spPr>
          <a:xfrm>
            <a:off x="3492231" y="4454877"/>
            <a:ext cx="1835867" cy="3240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18"/>
          <p:cNvSpPr>
            <a:spLocks noChangeArrowheads="1"/>
          </p:cNvSpPr>
          <p:nvPr/>
        </p:nvSpPr>
        <p:spPr bwMode="auto">
          <a:xfrm>
            <a:off x="251440" y="1052692"/>
            <a:ext cx="83121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altLang="zh-CN" dirty="0" smtClean="0">
                <a:latin typeface="+mj-ea"/>
              </a:rPr>
              <a:t>3.2 Analysis:  No power on the input terminal of the power supply board</a:t>
            </a:r>
          </a:p>
          <a:p>
            <a:pPr marL="1433513" indent="-1433513">
              <a:tabLst>
                <a:tab pos="1433513" algn="l"/>
              </a:tabLst>
            </a:pPr>
            <a:r>
              <a:rPr lang="en-US" altLang="zh-CN" dirty="0" smtClean="0">
                <a:latin typeface="+mj-ea"/>
              </a:rPr>
              <a:t>      Solution: Measure whether the voltage is normal on the input terminal of the power supply board. If there is no power , check  whether there is poor contact from terminal block to the input terminal. If the voltage is normal , check  other parts of the board.</a:t>
            </a:r>
          </a:p>
          <a:p>
            <a:pPr marL="1433513" indent="-1433513">
              <a:tabLst>
                <a:tab pos="1433513" algn="l"/>
              </a:tabLst>
            </a:pPr>
            <a:r>
              <a:rPr lang="en-US" altLang="zh-CN" dirty="0" smtClean="0">
                <a:latin typeface="+mj-ea"/>
              </a:rPr>
              <a:t>       </a:t>
            </a: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251440" y="728650"/>
            <a:ext cx="1914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3. Lamp failure</a:t>
            </a:r>
            <a:endParaRPr lang="en-US" altLang="zh-CN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灯片编号占位符 1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9A465773-30D4-471E-9710-6B1A94167863}" type="slidenum">
              <a:rPr lang="zh-CN" altLang="en-US" smtClean="0">
                <a:latin typeface="Arial" charset="0"/>
              </a:rPr>
              <a:pPr/>
              <a:t>22</a:t>
            </a:fld>
            <a:endParaRPr lang="zh-CN" altLang="en-US" smtClean="0">
              <a:latin typeface="Arial" charset="0"/>
            </a:endParaRPr>
          </a:p>
        </p:txBody>
      </p:sp>
      <p:pic>
        <p:nvPicPr>
          <p:cNvPr id="36870" name="Picture 777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142875" y="3644900"/>
            <a:ext cx="2484438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778"/>
          <p:cNvPicPr>
            <a:picLocks noChangeAspect="1" noChangeArrowheads="1"/>
          </p:cNvPicPr>
          <p:nvPr/>
        </p:nvPicPr>
        <p:blipFill>
          <a:blip r:embed="rId3" cstate="print"/>
          <a:srcRect l="16559" r="12329"/>
          <a:stretch>
            <a:fillRect/>
          </a:stretch>
        </p:blipFill>
        <p:spPr bwMode="auto">
          <a:xfrm>
            <a:off x="3276600" y="4833938"/>
            <a:ext cx="139065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直接箭头连接符 17"/>
          <p:cNvCxnSpPr>
            <a:stCxn id="13" idx="3"/>
            <a:endCxn id="17" idx="0"/>
          </p:cNvCxnSpPr>
          <p:nvPr/>
        </p:nvCxnSpPr>
        <p:spPr>
          <a:xfrm>
            <a:off x="2627313" y="4362450"/>
            <a:ext cx="1344612" cy="4714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endCxn id="20" idx="1"/>
          </p:cNvCxnSpPr>
          <p:nvPr/>
        </p:nvCxnSpPr>
        <p:spPr>
          <a:xfrm flipV="1">
            <a:off x="3971925" y="3817662"/>
            <a:ext cx="1680215" cy="10162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5976938" y="4724400"/>
            <a:ext cx="2699594" cy="865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 smtClean="0"/>
              <a:t>Check the output voltage</a:t>
            </a:r>
          </a:p>
          <a:p>
            <a:pPr algn="ctr">
              <a:defRPr/>
            </a:pP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80W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、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120W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、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160W</a:t>
            </a:r>
          </a:p>
          <a:p>
            <a:pPr algn="ctr">
              <a:defRPr/>
            </a:pP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684213" y="5157788"/>
            <a:ext cx="2051050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 smtClean="0"/>
              <a:t>Open the other cover(output)</a:t>
            </a:r>
            <a:endParaRPr lang="zh-CN" altLang="en-US" dirty="0"/>
          </a:p>
        </p:txBody>
      </p:sp>
      <p:sp>
        <p:nvSpPr>
          <p:cNvPr id="14" name="矩形 18"/>
          <p:cNvSpPr>
            <a:spLocks noChangeArrowheads="1"/>
          </p:cNvSpPr>
          <p:nvPr/>
        </p:nvSpPr>
        <p:spPr bwMode="auto">
          <a:xfrm>
            <a:off x="251440" y="1052692"/>
            <a:ext cx="83121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altLang="zh-CN" dirty="0" smtClean="0">
                <a:latin typeface="+mj-ea"/>
              </a:rPr>
              <a:t>3.2 Analysis:  the power supply board is failed </a:t>
            </a:r>
          </a:p>
          <a:p>
            <a:pPr marL="1433513" indent="-1433513">
              <a:tabLst>
                <a:tab pos="1433513" algn="l"/>
              </a:tabLst>
            </a:pPr>
            <a:r>
              <a:rPr lang="en-US" altLang="zh-CN" dirty="0" smtClean="0">
                <a:latin typeface="+mj-ea"/>
              </a:rPr>
              <a:t>      Solution: Observe whether some electronic components are damaged and give off bad smell. If not , measure whether the voltage is normal on the output terminal.  If there is no voltage ( DC ) or very low   , replace the power supply board . If the output is normal , check the LED board       </a:t>
            </a: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251440" y="728650"/>
            <a:ext cx="1914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3. Lamp failure</a:t>
            </a:r>
            <a:endParaRPr lang="en-US" altLang="zh-CN" b="1" dirty="0">
              <a:latin typeface="+mj-ea"/>
              <a:ea typeface="+mj-ea"/>
            </a:endParaRPr>
          </a:p>
        </p:txBody>
      </p:sp>
      <p:pic>
        <p:nvPicPr>
          <p:cNvPr id="20" name="Picture 1051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5652140" y="2996944"/>
            <a:ext cx="2592336" cy="1641435"/>
          </a:xfrm>
          <a:prstGeom prst="rect">
            <a:avLst/>
          </a:prstGeom>
          <a:noFill/>
        </p:spPr>
      </p:pic>
      <p:sp>
        <p:nvSpPr>
          <p:cNvPr id="23" name="Oval 175"/>
          <p:cNvSpPr>
            <a:spLocks noChangeArrowheads="1"/>
          </p:cNvSpPr>
          <p:nvPr/>
        </p:nvSpPr>
        <p:spPr bwMode="auto">
          <a:xfrm>
            <a:off x="7164336" y="3537014"/>
            <a:ext cx="755522" cy="54007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灯片编号占位符 1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2994AF7D-87E8-4C62-AB01-1FD1876AECEF}" type="slidenum">
              <a:rPr lang="zh-CN" altLang="en-US" smtClean="0">
                <a:latin typeface="Arial" charset="0"/>
              </a:rPr>
              <a:pPr/>
              <a:t>23</a:t>
            </a:fld>
            <a:endParaRPr lang="zh-CN" altLang="en-US" smtClean="0">
              <a:latin typeface="Arial" charset="0"/>
            </a:endParaRPr>
          </a:p>
        </p:txBody>
      </p:sp>
      <p:pic>
        <p:nvPicPr>
          <p:cNvPr id="37894" name="Picture 1086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auto">
          <a:xfrm>
            <a:off x="684213" y="3536950"/>
            <a:ext cx="20383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0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4550" y="5049838"/>
            <a:ext cx="17526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接箭头连接符 7"/>
          <p:cNvCxnSpPr>
            <a:stCxn id="6" idx="3"/>
            <a:endCxn id="7" idx="0"/>
          </p:cNvCxnSpPr>
          <p:nvPr/>
        </p:nvCxnSpPr>
        <p:spPr>
          <a:xfrm>
            <a:off x="2722563" y="4156075"/>
            <a:ext cx="1538287" cy="8937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008063" y="5049838"/>
            <a:ext cx="2051050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 smtClean="0"/>
              <a:t>Open the other cover(output)</a:t>
            </a:r>
            <a:endParaRPr lang="zh-CN" altLang="en-US" dirty="0"/>
          </a:p>
        </p:txBody>
      </p:sp>
      <p:sp>
        <p:nvSpPr>
          <p:cNvPr id="37898" name="Oval 175"/>
          <p:cNvSpPr>
            <a:spLocks noChangeArrowheads="1"/>
          </p:cNvSpPr>
          <p:nvPr/>
        </p:nvSpPr>
        <p:spPr bwMode="auto">
          <a:xfrm>
            <a:off x="576263" y="3644900"/>
            <a:ext cx="539750" cy="863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7899" name="Picture 1077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5112070" y="2888930"/>
            <a:ext cx="3440113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0" name="Oval 175"/>
          <p:cNvSpPr>
            <a:spLocks noChangeArrowheads="1"/>
          </p:cNvSpPr>
          <p:nvPr/>
        </p:nvSpPr>
        <p:spPr bwMode="auto">
          <a:xfrm>
            <a:off x="5651500" y="3213100"/>
            <a:ext cx="1296988" cy="863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7" name="直接箭头连接符 16"/>
          <p:cNvCxnSpPr>
            <a:stCxn id="7" idx="0"/>
            <a:endCxn id="15" idx="1"/>
          </p:cNvCxnSpPr>
          <p:nvPr/>
        </p:nvCxnSpPr>
        <p:spPr>
          <a:xfrm flipV="1">
            <a:off x="4260850" y="3806825"/>
            <a:ext cx="850900" cy="12430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543550" y="5157788"/>
            <a:ext cx="3024968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 smtClean="0"/>
              <a:t>Check the output voltage</a:t>
            </a:r>
          </a:p>
          <a:p>
            <a:pPr algn="ctr">
              <a:defRPr/>
            </a:pPr>
            <a:r>
              <a:rPr lang="en-US" altLang="zh-CN" dirty="0" smtClean="0"/>
              <a:t>200W 240W</a:t>
            </a:r>
            <a:endParaRPr lang="zh-CN" altLang="en-US" dirty="0"/>
          </a:p>
        </p:txBody>
      </p:sp>
      <p:sp>
        <p:nvSpPr>
          <p:cNvPr id="15" name="矩形 18"/>
          <p:cNvSpPr>
            <a:spLocks noChangeArrowheads="1"/>
          </p:cNvSpPr>
          <p:nvPr/>
        </p:nvSpPr>
        <p:spPr bwMode="auto">
          <a:xfrm>
            <a:off x="251440" y="1052692"/>
            <a:ext cx="83121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altLang="zh-CN" dirty="0" smtClean="0">
                <a:latin typeface="+mj-ea"/>
              </a:rPr>
              <a:t>3.2 Analysis:  the power supply board is failed </a:t>
            </a:r>
          </a:p>
          <a:p>
            <a:pPr marL="1433513" indent="-1433513">
              <a:tabLst>
                <a:tab pos="1433513" algn="l"/>
              </a:tabLst>
            </a:pPr>
            <a:r>
              <a:rPr lang="en-US" altLang="zh-CN" dirty="0" smtClean="0">
                <a:latin typeface="+mj-ea"/>
              </a:rPr>
              <a:t>      Solution: Observe whether some electronic components are damaged and give off bad smell. If not , measure whether the voltage is normal on the output terminal.  If there is no voltage ( DC ) or very low   , replace the power supply board . If the output is normal , check the LED board       </a:t>
            </a:r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251440" y="728650"/>
            <a:ext cx="1914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3. Lamp failure</a:t>
            </a:r>
            <a:endParaRPr lang="en-US" altLang="zh-CN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灯片编号占位符 1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07D18310-8AB4-4D33-8DC3-85DBB69BC647}" type="slidenum">
              <a:rPr lang="zh-CN" altLang="en-US" smtClean="0">
                <a:latin typeface="Arial" charset="0"/>
              </a:rPr>
              <a:pPr/>
              <a:t>24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111750" y="3536950"/>
            <a:ext cx="3024188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 smtClean="0"/>
              <a:t>Open the glass cover and check the voltage </a:t>
            </a:r>
            <a:endParaRPr lang="zh-CN" altLang="en-US" dirty="0"/>
          </a:p>
        </p:txBody>
      </p:sp>
      <p:pic>
        <p:nvPicPr>
          <p:cNvPr id="38919" name="Picture 848" descr="DSC06425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792163" y="2889250"/>
            <a:ext cx="3455987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Oval 175"/>
          <p:cNvSpPr>
            <a:spLocks noChangeArrowheads="1"/>
          </p:cNvSpPr>
          <p:nvPr/>
        </p:nvSpPr>
        <p:spPr bwMode="auto">
          <a:xfrm>
            <a:off x="1439863" y="3321050"/>
            <a:ext cx="1944687" cy="863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27" name="直接箭头连接符 26"/>
          <p:cNvCxnSpPr>
            <a:endCxn id="38920" idx="6"/>
          </p:cNvCxnSpPr>
          <p:nvPr/>
        </p:nvCxnSpPr>
        <p:spPr>
          <a:xfrm flipH="1" flipV="1">
            <a:off x="3384550" y="3752850"/>
            <a:ext cx="1727200" cy="215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18"/>
          <p:cNvSpPr>
            <a:spLocks noChangeArrowheads="1"/>
          </p:cNvSpPr>
          <p:nvPr/>
        </p:nvSpPr>
        <p:spPr bwMode="auto">
          <a:xfrm>
            <a:off x="251440" y="1052692"/>
            <a:ext cx="864112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dirty="0" smtClean="0">
                <a:latin typeface="+mj-ea"/>
              </a:rPr>
              <a:t>3.2 Analysis:  the LED board is failed </a:t>
            </a:r>
          </a:p>
          <a:p>
            <a:pPr marL="1433513" indent="-1433513">
              <a:tabLst>
                <a:tab pos="1433513" algn="l"/>
              </a:tabLst>
            </a:pPr>
            <a:r>
              <a:rPr lang="en-US" altLang="zh-CN" dirty="0" smtClean="0">
                <a:latin typeface="+mj-ea"/>
              </a:rPr>
              <a:t>      Solution: Measure the voltage between </a:t>
            </a:r>
            <a:r>
              <a:rPr lang="zh-CN" altLang="en-US" dirty="0" smtClean="0">
                <a:latin typeface="+mj-ea"/>
              </a:rPr>
              <a:t>“</a:t>
            </a:r>
            <a:r>
              <a:rPr lang="en-US" altLang="zh-CN" dirty="0" smtClean="0">
                <a:latin typeface="+mj-ea"/>
              </a:rPr>
              <a:t>+</a:t>
            </a:r>
            <a:r>
              <a:rPr lang="zh-CN" altLang="en-US" dirty="0" smtClean="0">
                <a:latin typeface="+mj-ea"/>
              </a:rPr>
              <a:t>”</a:t>
            </a:r>
            <a:r>
              <a:rPr lang="en-US" altLang="zh-CN" dirty="0" smtClean="0">
                <a:latin typeface="+mj-ea"/>
              </a:rPr>
              <a:t>and </a:t>
            </a:r>
            <a:r>
              <a:rPr lang="zh-CN" altLang="en-US" dirty="0" smtClean="0">
                <a:latin typeface="+mj-ea"/>
              </a:rPr>
              <a:t>“</a:t>
            </a:r>
            <a:r>
              <a:rPr lang="en-US" altLang="zh-CN" dirty="0" smtClean="0">
                <a:latin typeface="+mj-ea"/>
              </a:rPr>
              <a:t>-</a:t>
            </a:r>
            <a:r>
              <a:rPr lang="zh-CN" altLang="en-US" dirty="0" smtClean="0">
                <a:latin typeface="+mj-ea"/>
              </a:rPr>
              <a:t>”</a:t>
            </a:r>
            <a:r>
              <a:rPr lang="en-US" altLang="zh-CN" dirty="0" smtClean="0">
                <a:latin typeface="+mj-ea"/>
              </a:rPr>
              <a:t>on the LED board . If the voltage is normal , replace the LED board. </a:t>
            </a:r>
          </a:p>
          <a:p>
            <a:pPr marL="1433513" indent="-1433513">
              <a:tabLst>
                <a:tab pos="1433513" algn="l"/>
              </a:tabLst>
            </a:pPr>
            <a:r>
              <a:rPr lang="en-US" altLang="zh-CN" dirty="0" smtClean="0">
                <a:latin typeface="+mj-ea"/>
              </a:rPr>
              <a:t>                     If not , check the cables and connector from the power board to the LED board, then measure again. </a:t>
            </a: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251440" y="728650"/>
            <a:ext cx="1914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3. Lamp failure</a:t>
            </a:r>
            <a:endParaRPr lang="en-US" altLang="zh-CN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灯片编号占位符 2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D18578EC-E785-444D-B4FE-AC1AC0490050}" type="slidenum">
              <a:rPr lang="zh-CN" altLang="en-US" smtClean="0">
                <a:latin typeface="Arial" charset="0"/>
              </a:rPr>
              <a:pPr/>
              <a:t>25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6" name="矩形 18"/>
          <p:cNvSpPr>
            <a:spLocks noChangeArrowheads="1"/>
          </p:cNvSpPr>
          <p:nvPr/>
        </p:nvSpPr>
        <p:spPr bwMode="auto">
          <a:xfrm>
            <a:off x="0" y="1052692"/>
            <a:ext cx="852817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dirty="0" smtClean="0">
                <a:latin typeface="+mj-ea"/>
              </a:rPr>
              <a:t>      Analysis:  </a:t>
            </a:r>
            <a:r>
              <a:rPr lang="en-US" altLang="zh-CN" sz="2400" dirty="0" smtClean="0">
                <a:latin typeface="+mj-ea"/>
              </a:rPr>
              <a:t>Reference to the steps of </a:t>
            </a:r>
            <a:r>
              <a:rPr lang="en-US" altLang="zh-CN" sz="2400" b="1" dirty="0" smtClean="0">
                <a:latin typeface="+mj-ea"/>
              </a:rPr>
              <a:t>3. Lamp failure</a:t>
            </a:r>
            <a:endParaRPr lang="en-US" altLang="zh-CN" dirty="0" smtClean="0">
              <a:latin typeface="+mj-ea"/>
            </a:endParaRPr>
          </a:p>
          <a:p>
            <a:pPr marL="1433513" indent="-1433513">
              <a:tabLst>
                <a:tab pos="1433513" algn="l"/>
              </a:tabLst>
            </a:pPr>
            <a:r>
              <a:rPr lang="en-US" altLang="zh-CN" dirty="0" smtClean="0">
                <a:latin typeface="+mj-ea"/>
              </a:rPr>
              <a:t>      Solution:</a:t>
            </a: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251440" y="728650"/>
            <a:ext cx="24090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6. LED flash rapidly</a:t>
            </a:r>
            <a:endParaRPr lang="en-US" altLang="zh-CN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灯片编号占位符 1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AA989374-43D9-4C5D-97E2-2EC5024813B0}" type="slidenum">
              <a:rPr lang="zh-CN" altLang="en-US" smtClean="0">
                <a:latin typeface="Arial" charset="0"/>
              </a:rPr>
              <a:pPr/>
              <a:t>26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40964" name="矩形 3"/>
          <p:cNvSpPr>
            <a:spLocks noChangeArrowheads="1"/>
          </p:cNvSpPr>
          <p:nvPr/>
        </p:nvSpPr>
        <p:spPr bwMode="auto">
          <a:xfrm>
            <a:off x="358775" y="944563"/>
            <a:ext cx="37176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7 how to replace the LED board</a:t>
            </a:r>
            <a:endParaRPr lang="en-US" altLang="zh-CN" dirty="0"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40965" name="Picture 8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1808163"/>
            <a:ext cx="2735263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893" descr="DSC06507"/>
          <p:cNvPicPr>
            <a:picLocks noChangeAspect="1" noChangeArrowheads="1"/>
          </p:cNvPicPr>
          <p:nvPr/>
        </p:nvPicPr>
        <p:blipFill>
          <a:blip r:embed="rId3" cstate="print"/>
          <a:srcRect l="13541" t="11627" r="19949" b="16280"/>
          <a:stretch>
            <a:fillRect/>
          </a:stretch>
        </p:blipFill>
        <p:spPr bwMode="auto">
          <a:xfrm>
            <a:off x="3384550" y="1268413"/>
            <a:ext cx="17811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929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5219700" y="1700213"/>
            <a:ext cx="2708275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/>
          <p:cNvSpPr/>
          <p:nvPr/>
        </p:nvSpPr>
        <p:spPr>
          <a:xfrm>
            <a:off x="3491860" y="2565400"/>
            <a:ext cx="118809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400" dirty="0" smtClean="0"/>
              <a:t>Open the glass cover</a:t>
            </a:r>
            <a:endParaRPr lang="zh-CN" altLang="en-US" sz="1400" dirty="0"/>
          </a:p>
        </p:txBody>
      </p:sp>
      <p:cxnSp>
        <p:nvCxnSpPr>
          <p:cNvPr id="21" name="直接箭头连接符 20"/>
          <p:cNvCxnSpPr>
            <a:stCxn id="16" idx="3"/>
            <a:endCxn id="17" idx="2"/>
          </p:cNvCxnSpPr>
          <p:nvPr/>
        </p:nvCxnSpPr>
        <p:spPr>
          <a:xfrm flipV="1">
            <a:off x="3201988" y="1916113"/>
            <a:ext cx="1073150" cy="5905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17" idx="2"/>
            <a:endCxn id="19" idx="1"/>
          </p:cNvCxnSpPr>
          <p:nvPr/>
        </p:nvCxnSpPr>
        <p:spPr>
          <a:xfrm>
            <a:off x="4275138" y="1916113"/>
            <a:ext cx="944562" cy="558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1" name="Oval 930"/>
          <p:cNvSpPr>
            <a:spLocks noChangeArrowheads="1"/>
          </p:cNvSpPr>
          <p:nvPr/>
        </p:nvSpPr>
        <p:spPr bwMode="auto">
          <a:xfrm>
            <a:off x="5986463" y="2146300"/>
            <a:ext cx="161925" cy="141288"/>
          </a:xfrm>
          <a:prstGeom prst="ellipse">
            <a:avLst/>
          </a:prstGeom>
          <a:solidFill>
            <a:srgbClr val="FFFFFF">
              <a:alpha val="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72" name="Oval 931"/>
          <p:cNvSpPr>
            <a:spLocks noChangeArrowheads="1"/>
          </p:cNvSpPr>
          <p:nvPr/>
        </p:nvSpPr>
        <p:spPr bwMode="auto">
          <a:xfrm>
            <a:off x="5567363" y="2447925"/>
            <a:ext cx="161925" cy="141288"/>
          </a:xfrm>
          <a:prstGeom prst="ellipse">
            <a:avLst/>
          </a:prstGeom>
          <a:solidFill>
            <a:srgbClr val="FFFFFF">
              <a:alpha val="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73" name="Oval 932"/>
          <p:cNvSpPr>
            <a:spLocks noChangeArrowheads="1"/>
          </p:cNvSpPr>
          <p:nvPr/>
        </p:nvSpPr>
        <p:spPr bwMode="auto">
          <a:xfrm>
            <a:off x="5986463" y="2759075"/>
            <a:ext cx="161925" cy="142875"/>
          </a:xfrm>
          <a:prstGeom prst="ellipse">
            <a:avLst/>
          </a:prstGeom>
          <a:solidFill>
            <a:srgbClr val="FFFFFF">
              <a:alpha val="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74" name="Oval 933"/>
          <p:cNvSpPr>
            <a:spLocks noChangeArrowheads="1"/>
          </p:cNvSpPr>
          <p:nvPr/>
        </p:nvSpPr>
        <p:spPr bwMode="auto">
          <a:xfrm>
            <a:off x="6300788" y="2457450"/>
            <a:ext cx="161925" cy="141288"/>
          </a:xfrm>
          <a:prstGeom prst="ellipse">
            <a:avLst/>
          </a:prstGeom>
          <a:solidFill>
            <a:srgbClr val="FFFFFF">
              <a:alpha val="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75" name="Oval 934"/>
          <p:cNvSpPr>
            <a:spLocks noChangeArrowheads="1"/>
          </p:cNvSpPr>
          <p:nvPr/>
        </p:nvSpPr>
        <p:spPr bwMode="auto">
          <a:xfrm>
            <a:off x="7167563" y="2193925"/>
            <a:ext cx="161925" cy="141288"/>
          </a:xfrm>
          <a:prstGeom prst="ellipse">
            <a:avLst/>
          </a:prstGeom>
          <a:solidFill>
            <a:srgbClr val="FFFFFF">
              <a:alpha val="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76" name="Oval 935"/>
          <p:cNvSpPr>
            <a:spLocks noChangeArrowheads="1"/>
          </p:cNvSpPr>
          <p:nvPr/>
        </p:nvSpPr>
        <p:spPr bwMode="auto">
          <a:xfrm>
            <a:off x="7196138" y="2759075"/>
            <a:ext cx="161925" cy="142875"/>
          </a:xfrm>
          <a:prstGeom prst="ellipse">
            <a:avLst/>
          </a:prstGeom>
          <a:solidFill>
            <a:srgbClr val="FFFFFF">
              <a:alpha val="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77" name="Oval 936"/>
          <p:cNvSpPr>
            <a:spLocks noChangeArrowheads="1"/>
          </p:cNvSpPr>
          <p:nvPr/>
        </p:nvSpPr>
        <p:spPr bwMode="auto">
          <a:xfrm>
            <a:off x="7529513" y="2466975"/>
            <a:ext cx="161925" cy="141288"/>
          </a:xfrm>
          <a:prstGeom prst="ellipse">
            <a:avLst/>
          </a:prstGeom>
          <a:solidFill>
            <a:srgbClr val="FFFFFF">
              <a:alpha val="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78" name="Oval 937"/>
          <p:cNvSpPr>
            <a:spLocks noChangeArrowheads="1"/>
          </p:cNvSpPr>
          <p:nvPr/>
        </p:nvSpPr>
        <p:spPr bwMode="auto">
          <a:xfrm>
            <a:off x="6891338" y="2447925"/>
            <a:ext cx="161925" cy="141288"/>
          </a:xfrm>
          <a:prstGeom prst="ellipse">
            <a:avLst/>
          </a:prstGeom>
          <a:solidFill>
            <a:srgbClr val="FFFFFF">
              <a:alpha val="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0979" name="Picture 848" descr="DSC06425"/>
          <p:cNvPicPr>
            <a:picLocks noChangeAspect="1" noChangeArrowheads="1"/>
          </p:cNvPicPr>
          <p:nvPr/>
        </p:nvPicPr>
        <p:blipFill>
          <a:blip r:embed="rId5" cstate="print">
            <a:lum bright="-6000"/>
          </a:blip>
          <a:srcRect l="8928" t="15344" r="12500"/>
          <a:stretch>
            <a:fillRect/>
          </a:stretch>
        </p:blipFill>
        <p:spPr bwMode="auto">
          <a:xfrm>
            <a:off x="5003800" y="4400550"/>
            <a:ext cx="25161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直接箭头连接符 38"/>
          <p:cNvCxnSpPr>
            <a:stCxn id="19" idx="2"/>
            <a:endCxn id="38" idx="0"/>
          </p:cNvCxnSpPr>
          <p:nvPr/>
        </p:nvCxnSpPr>
        <p:spPr>
          <a:xfrm flipH="1">
            <a:off x="6261100" y="3249613"/>
            <a:ext cx="312738" cy="11509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6300788" y="1160463"/>
            <a:ext cx="161925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400" dirty="0" smtClean="0"/>
              <a:t>Remove the reflector cover</a:t>
            </a:r>
            <a:endParaRPr lang="zh-CN" altLang="en-US" sz="1400" dirty="0"/>
          </a:p>
        </p:txBody>
      </p:sp>
      <p:sp>
        <p:nvSpPr>
          <p:cNvPr id="43" name="矩形 42"/>
          <p:cNvSpPr/>
          <p:nvPr/>
        </p:nvSpPr>
        <p:spPr>
          <a:xfrm>
            <a:off x="6408738" y="3860800"/>
            <a:ext cx="140335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400" dirty="0" smtClean="0"/>
              <a:t>Unsolder the power cables</a:t>
            </a:r>
            <a:endParaRPr lang="zh-CN" altLang="en-US" sz="1400" dirty="0"/>
          </a:p>
        </p:txBody>
      </p:sp>
      <p:sp>
        <p:nvSpPr>
          <p:cNvPr id="40983" name="Oval 932"/>
          <p:cNvSpPr>
            <a:spLocks noChangeArrowheads="1"/>
          </p:cNvSpPr>
          <p:nvPr/>
        </p:nvSpPr>
        <p:spPr bwMode="auto">
          <a:xfrm>
            <a:off x="5543550" y="4616450"/>
            <a:ext cx="1512888" cy="541338"/>
          </a:xfrm>
          <a:prstGeom prst="ellipse">
            <a:avLst/>
          </a:prstGeom>
          <a:solidFill>
            <a:srgbClr val="FFFFFF">
              <a:alpha val="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0984" name="Picture 8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713" y="4292600"/>
            <a:ext cx="1295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直接箭头连接符 45"/>
          <p:cNvCxnSpPr>
            <a:stCxn id="38" idx="1"/>
            <a:endCxn id="45" idx="3"/>
          </p:cNvCxnSpPr>
          <p:nvPr/>
        </p:nvCxnSpPr>
        <p:spPr>
          <a:xfrm flipH="1" flipV="1">
            <a:off x="3059113" y="5100638"/>
            <a:ext cx="1944687" cy="555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3167063" y="4292600"/>
            <a:ext cx="1620837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400" dirty="0" smtClean="0"/>
              <a:t>Remove the </a:t>
            </a:r>
            <a:r>
              <a:rPr lang="en-US" altLang="zh-CN" sz="1400" dirty="0" err="1" smtClean="0"/>
              <a:t>reflectores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灯片编号占位符 1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F730675E-037A-4E54-ACF7-69466FF974C5}" type="slidenum">
              <a:rPr lang="zh-CN" altLang="en-US" smtClean="0">
                <a:latin typeface="Arial" charset="0"/>
              </a:rPr>
              <a:pPr/>
              <a:t>27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1008063" y="1592263"/>
            <a:ext cx="76684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Open the package of the new LED board, install it by reverse operation of the</a:t>
            </a:r>
            <a:r>
              <a:rPr lang="zh-CN" altLang="en-US" dirty="0" smtClean="0">
                <a:latin typeface="+mj-ea"/>
                <a:ea typeface="+mj-ea"/>
              </a:rPr>
              <a:t> </a:t>
            </a:r>
            <a:r>
              <a:rPr lang="en-US" altLang="zh-CN" b="1" dirty="0" smtClean="0">
                <a:latin typeface="+mj-ea"/>
                <a:ea typeface="+mj-ea"/>
              </a:rPr>
              <a:t>7 </a:t>
            </a:r>
            <a:r>
              <a:rPr lang="en-US" altLang="zh-CN" b="1" dirty="0" smtClean="0">
                <a:latin typeface="+mj-ea"/>
              </a:rPr>
              <a:t>How to replace the LED board</a:t>
            </a:r>
            <a:endParaRPr lang="en-US" altLang="zh-CN" b="1" dirty="0" smtClean="0">
              <a:latin typeface="+mj-ea"/>
              <a:ea typeface="+mj-ea"/>
            </a:endParaRPr>
          </a:p>
        </p:txBody>
      </p:sp>
      <p:sp>
        <p:nvSpPr>
          <p:cNvPr id="8" name="TextBox 26"/>
          <p:cNvSpPr txBox="1">
            <a:spLocks noChangeArrowheads="1"/>
          </p:cNvSpPr>
          <p:nvPr/>
        </p:nvSpPr>
        <p:spPr bwMode="auto">
          <a:xfrm>
            <a:off x="900113" y="2565400"/>
            <a:ext cx="62642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+mj-ea"/>
                <a:ea typeface="+mj-ea"/>
              </a:rPr>
              <a:t>Caution</a:t>
            </a:r>
            <a:r>
              <a:rPr lang="zh-CN" altLang="en-US" sz="2800" dirty="0" smtClean="0">
                <a:latin typeface="+mj-ea"/>
                <a:ea typeface="+mj-ea"/>
              </a:rPr>
              <a:t>：</a:t>
            </a:r>
            <a:endParaRPr lang="en-US" altLang="zh-CN" sz="2800" dirty="0" smtClean="0">
              <a:latin typeface="+mj-ea"/>
              <a:ea typeface="+mj-ea"/>
            </a:endParaRPr>
          </a:p>
          <a:p>
            <a:r>
              <a:rPr lang="en-US" altLang="zh-CN" sz="2800" dirty="0" smtClean="0">
                <a:latin typeface="+mj-ea"/>
                <a:ea typeface="+mj-ea"/>
              </a:rPr>
              <a:t>The lighting fixture should be energized more than 2 hours before tighten the screws to evaporate the water inside , then, shut down and tighten all screws.</a:t>
            </a:r>
            <a:endParaRPr lang="en-US" altLang="zh-CN" sz="2800" dirty="0">
              <a:latin typeface="+mj-ea"/>
              <a:ea typeface="+mj-ea"/>
            </a:endParaRPr>
          </a:p>
        </p:txBody>
      </p: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251440" y="728650"/>
            <a:ext cx="3944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7  How to replace the LED board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58774" y="2997200"/>
            <a:ext cx="2485001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Dismantle the power box</a:t>
            </a:r>
            <a:endParaRPr lang="zh-CN" altLang="en-US" sz="14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43013" name="Picture 8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" y="1592263"/>
            <a:ext cx="2182813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7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2" y="1484748"/>
            <a:ext cx="2052638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直接箭头连接符 22"/>
          <p:cNvCxnSpPr>
            <a:endCxn id="43014" idx="1"/>
          </p:cNvCxnSpPr>
          <p:nvPr/>
        </p:nvCxnSpPr>
        <p:spPr>
          <a:xfrm flipV="1">
            <a:off x="2541588" y="2142767"/>
            <a:ext cx="1814384" cy="1432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6516688" y="1268413"/>
            <a:ext cx="2051830" cy="1189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Open the input and output covers and unsolder al power cables</a:t>
            </a:r>
            <a:endParaRPr lang="zh-CN" altLang="en-US" sz="14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43019" name="Picture 7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2250" y="4076700"/>
            <a:ext cx="3024188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直接箭头连接符 46"/>
          <p:cNvCxnSpPr>
            <a:stCxn id="43014" idx="2"/>
          </p:cNvCxnSpPr>
          <p:nvPr/>
        </p:nvCxnSpPr>
        <p:spPr>
          <a:xfrm>
            <a:off x="5382291" y="2800786"/>
            <a:ext cx="161259" cy="12759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7164388" y="4724400"/>
            <a:ext cx="1620158" cy="1080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Loosen the screws and remover the power board</a:t>
            </a:r>
            <a:endParaRPr lang="zh-CN" altLang="en-US" sz="14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3022" name="Oval 932"/>
          <p:cNvSpPr>
            <a:spLocks noChangeArrowheads="1"/>
          </p:cNvSpPr>
          <p:nvPr/>
        </p:nvSpPr>
        <p:spPr bwMode="auto">
          <a:xfrm>
            <a:off x="4572000" y="5157788"/>
            <a:ext cx="1512888" cy="539750"/>
          </a:xfrm>
          <a:prstGeom prst="ellipse">
            <a:avLst/>
          </a:prstGeom>
          <a:solidFill>
            <a:srgbClr val="FFFFFF">
              <a:alpha val="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3024" name="Picture 746"/>
          <p:cNvPicPr>
            <a:picLocks noChangeAspect="1" noChangeArrowheads="1"/>
          </p:cNvPicPr>
          <p:nvPr/>
        </p:nvPicPr>
        <p:blipFill>
          <a:blip r:embed="rId6" cstate="print">
            <a:lum bright="-6000"/>
          </a:blip>
          <a:srcRect l="5103" r="11224"/>
          <a:stretch>
            <a:fillRect/>
          </a:stretch>
        </p:blipFill>
        <p:spPr bwMode="auto">
          <a:xfrm>
            <a:off x="250825" y="4508500"/>
            <a:ext cx="2484438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0" name="直接箭头连接符 59"/>
          <p:cNvCxnSpPr>
            <a:endCxn id="59" idx="3"/>
          </p:cNvCxnSpPr>
          <p:nvPr/>
        </p:nvCxnSpPr>
        <p:spPr>
          <a:xfrm flipH="1">
            <a:off x="2735263" y="5033963"/>
            <a:ext cx="1189037" cy="5222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251440" y="728650"/>
            <a:ext cx="507626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8. How to replace the power supply board</a:t>
            </a:r>
          </a:p>
          <a:p>
            <a:r>
              <a:rPr lang="en-US" altLang="zh-CN" sz="2000" b="1" dirty="0" smtClean="0">
                <a:latin typeface="+mj-ea"/>
                <a:ea typeface="+mj-ea"/>
              </a:rPr>
              <a:t>8.1  80W 120W 160W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灯片编号占位符 2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79D1CCBA-92C5-44FD-B6EB-2D136BF805CA}" type="slidenum">
              <a:rPr lang="zh-CN" altLang="en-US" smtClean="0">
                <a:latin typeface="Arial" charset="0"/>
              </a:rPr>
              <a:pPr/>
              <a:t>2</a:t>
            </a:fld>
            <a:endParaRPr lang="zh-CN" altLang="en-US" smtClean="0">
              <a:latin typeface="Arial" charset="0"/>
            </a:endParaRPr>
          </a:p>
        </p:txBody>
      </p:sp>
      <p:pic>
        <p:nvPicPr>
          <p:cNvPr id="15365" name="Picture 23" descr="D:\科宏健工作\ＦＴＰ上的数据\01-产品信息资料\019-北极熊(KPolarBear)\09-产品照片\产品图片-北极熊-防爆\80W\产品图片-北极熊系列(80w)-防爆-正面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63" y="1376363"/>
            <a:ext cx="2484437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4" descr="D:\科宏健工作\ＦＴＰ上的数据\01-产品信息资料\019-北极熊(KPolarBear)\09-产品照片\产品图片-北极熊-防爆\80W\产品图片-北极熊系列(80w)-防爆-背面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1376363"/>
            <a:ext cx="2916238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5" descr="D:\科宏健工作\ＦＴＰ上的数据\01-产品信息资料\019-北极熊(KPolarBear)\09-产品照片\产品图片-北极熊-防爆\240W\产品图片-北极熊系列-防爆-正面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3478213"/>
            <a:ext cx="3348037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26" descr="D:\科宏健工作\ＦＴＰ上的数据\01-产品信息资料\019-北极熊(KPolarBear)\09-产品照片\产品图片-北极熊-防爆\240W\产品图片-北极熊系列-防爆-背面-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889250"/>
            <a:ext cx="30353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467468" y="728650"/>
            <a:ext cx="18950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1. Appearance</a:t>
            </a:r>
            <a:endParaRPr lang="en-US" altLang="zh-CN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灯片编号占位符 1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CBB412F4-EBA5-41E0-98D7-839187EB3C30}" type="slidenum">
              <a:rPr lang="zh-CN" altLang="en-US" smtClean="0">
                <a:latin typeface="Arial" charset="0"/>
              </a:rPr>
              <a:pPr/>
              <a:t>29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1008063" y="1592263"/>
            <a:ext cx="76684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Open the package of the new power supply board, install it by reverse operation of the</a:t>
            </a:r>
            <a:r>
              <a:rPr lang="zh-CN" altLang="en-US" dirty="0" smtClean="0">
                <a:latin typeface="+mj-ea"/>
                <a:ea typeface="+mj-ea"/>
              </a:rPr>
              <a:t> </a:t>
            </a:r>
            <a:r>
              <a:rPr lang="en-US" altLang="zh-CN" b="1" dirty="0" smtClean="0">
                <a:latin typeface="+mj-ea"/>
              </a:rPr>
              <a:t>8.1  80W 120W 160W</a:t>
            </a:r>
          </a:p>
        </p:txBody>
      </p:sp>
      <p:sp>
        <p:nvSpPr>
          <p:cNvPr id="7" name="TextBox 26"/>
          <p:cNvSpPr txBox="1">
            <a:spLocks noChangeArrowheads="1"/>
          </p:cNvSpPr>
          <p:nvPr/>
        </p:nvSpPr>
        <p:spPr bwMode="auto">
          <a:xfrm>
            <a:off x="900113" y="2565400"/>
            <a:ext cx="62642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+mj-ea"/>
                <a:ea typeface="+mj-ea"/>
              </a:rPr>
              <a:t>Caution</a:t>
            </a:r>
            <a:r>
              <a:rPr lang="zh-CN" altLang="en-US" sz="2800" dirty="0" smtClean="0">
                <a:latin typeface="+mj-ea"/>
                <a:ea typeface="+mj-ea"/>
              </a:rPr>
              <a:t>：</a:t>
            </a:r>
            <a:endParaRPr lang="en-US" altLang="zh-CN" sz="2800" dirty="0" smtClean="0">
              <a:latin typeface="+mj-ea"/>
              <a:ea typeface="+mj-ea"/>
            </a:endParaRPr>
          </a:p>
          <a:p>
            <a:r>
              <a:rPr lang="en-US" altLang="zh-CN" sz="2800" dirty="0" smtClean="0">
                <a:latin typeface="+mj-ea"/>
                <a:ea typeface="+mj-ea"/>
              </a:rPr>
              <a:t>The lighting fixture should be energized more than 2 hours before tighten the screws to evaporate the water inside , then, shut down and tighten all screws.</a:t>
            </a:r>
            <a:endParaRPr lang="en-US" altLang="zh-CN" sz="2800" dirty="0">
              <a:latin typeface="+mj-ea"/>
              <a:ea typeface="+mj-ea"/>
            </a:endParaRP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251440" y="728650"/>
            <a:ext cx="50794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8  How to replace the power supply board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576263" y="3213100"/>
            <a:ext cx="183515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Dismantle the power box</a:t>
            </a:r>
            <a:endParaRPr lang="zh-CN" altLang="en-US" sz="14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cxnSp>
        <p:nvCxnSpPr>
          <p:cNvPr id="23" name="直接箭头连接符 22"/>
          <p:cNvCxnSpPr>
            <a:stCxn id="18" idx="3"/>
            <a:endCxn id="21" idx="1"/>
          </p:cNvCxnSpPr>
          <p:nvPr/>
        </p:nvCxnSpPr>
        <p:spPr>
          <a:xfrm>
            <a:off x="2847975" y="2349500"/>
            <a:ext cx="860425" cy="1079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2" name="Picture 1086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 bwMode="auto">
          <a:xfrm>
            <a:off x="358775" y="1592263"/>
            <a:ext cx="24892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1077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3708400" y="1700213"/>
            <a:ext cx="22923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矩形 27"/>
          <p:cNvSpPr/>
          <p:nvPr/>
        </p:nvSpPr>
        <p:spPr>
          <a:xfrm>
            <a:off x="6300788" y="1376363"/>
            <a:ext cx="1835150" cy="1189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Open the input and output covers and unsolder al power cables</a:t>
            </a:r>
            <a:endParaRPr lang="zh-CN" altLang="en-US" sz="14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45065" name="Picture 1051"/>
          <p:cNvPicPr>
            <a:picLocks noChangeAspect="1" noChangeArrowheads="1"/>
          </p:cNvPicPr>
          <p:nvPr/>
        </p:nvPicPr>
        <p:blipFill>
          <a:blip r:embed="rId5" cstate="print">
            <a:lum bright="-6000"/>
          </a:blip>
          <a:srcRect/>
          <a:stretch>
            <a:fillRect/>
          </a:stretch>
        </p:blipFill>
        <p:spPr bwMode="auto">
          <a:xfrm>
            <a:off x="4248150" y="3860800"/>
            <a:ext cx="30702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矩形 31"/>
          <p:cNvSpPr/>
          <p:nvPr/>
        </p:nvSpPr>
        <p:spPr>
          <a:xfrm>
            <a:off x="7380288" y="4292600"/>
            <a:ext cx="1296987" cy="649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Loosen the screws and remover the power board</a:t>
            </a:r>
            <a:endParaRPr lang="zh-CN" altLang="en-US" sz="14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5067" name="Oval 932"/>
          <p:cNvSpPr>
            <a:spLocks noChangeArrowheads="1"/>
          </p:cNvSpPr>
          <p:nvPr/>
        </p:nvSpPr>
        <p:spPr bwMode="auto">
          <a:xfrm>
            <a:off x="5111750" y="4941888"/>
            <a:ext cx="1512888" cy="539750"/>
          </a:xfrm>
          <a:prstGeom prst="ellipse">
            <a:avLst/>
          </a:prstGeom>
          <a:solidFill>
            <a:srgbClr val="FFFFFF">
              <a:alpha val="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5068" name="Picture 1049" descr="DSCN1252"/>
          <p:cNvPicPr>
            <a:picLocks noChangeAspect="1" noChangeArrowheads="1"/>
          </p:cNvPicPr>
          <p:nvPr/>
        </p:nvPicPr>
        <p:blipFill>
          <a:blip r:embed="rId6" cstate="print"/>
          <a:srcRect t="17990" b="16402"/>
          <a:stretch>
            <a:fillRect/>
          </a:stretch>
        </p:blipFill>
        <p:spPr bwMode="auto">
          <a:xfrm>
            <a:off x="250825" y="4530725"/>
            <a:ext cx="2808288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直接箭头连接符 36"/>
          <p:cNvCxnSpPr>
            <a:stCxn id="31" idx="1"/>
            <a:endCxn id="35" idx="3"/>
          </p:cNvCxnSpPr>
          <p:nvPr/>
        </p:nvCxnSpPr>
        <p:spPr>
          <a:xfrm flipH="1">
            <a:off x="3059113" y="4833938"/>
            <a:ext cx="1189037" cy="3889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251440" y="728650"/>
            <a:ext cx="507626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8. How to replace the power supply board</a:t>
            </a:r>
          </a:p>
          <a:p>
            <a:r>
              <a:rPr lang="en-US" altLang="zh-CN" sz="2000" b="1" dirty="0" smtClean="0">
                <a:latin typeface="+mj-ea"/>
                <a:ea typeface="+mj-ea"/>
              </a:rPr>
              <a:t>8.2 200W 240W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灯片编号占位符 1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C7B216EB-1B3D-4426-A917-DEE30BCE08D9}" type="slidenum">
              <a:rPr lang="zh-CN" altLang="en-US" smtClean="0">
                <a:latin typeface="Arial" charset="0"/>
              </a:rPr>
              <a:pPr/>
              <a:t>31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1008063" y="1592263"/>
            <a:ext cx="76684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Open the package of the new power supply board, install it by reverse operation of the</a:t>
            </a:r>
            <a:r>
              <a:rPr lang="zh-CN" altLang="en-US" dirty="0" smtClean="0">
                <a:latin typeface="+mj-ea"/>
                <a:ea typeface="+mj-ea"/>
              </a:rPr>
              <a:t> </a:t>
            </a:r>
            <a:r>
              <a:rPr lang="en-US" altLang="zh-CN" b="1" dirty="0" smtClean="0">
                <a:latin typeface="+mj-ea"/>
              </a:rPr>
              <a:t>8.2  80W 120W 160W</a:t>
            </a:r>
          </a:p>
        </p:txBody>
      </p:sp>
      <p:sp>
        <p:nvSpPr>
          <p:cNvPr id="7" name="TextBox 26"/>
          <p:cNvSpPr txBox="1">
            <a:spLocks noChangeArrowheads="1"/>
          </p:cNvSpPr>
          <p:nvPr/>
        </p:nvSpPr>
        <p:spPr bwMode="auto">
          <a:xfrm>
            <a:off x="900113" y="2565400"/>
            <a:ext cx="62642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+mj-ea"/>
                <a:ea typeface="+mj-ea"/>
              </a:rPr>
              <a:t>Caution</a:t>
            </a:r>
            <a:r>
              <a:rPr lang="zh-CN" altLang="en-US" sz="2800" dirty="0" smtClean="0">
                <a:latin typeface="+mj-ea"/>
                <a:ea typeface="+mj-ea"/>
              </a:rPr>
              <a:t>：</a:t>
            </a:r>
            <a:endParaRPr lang="en-US" altLang="zh-CN" sz="2800" dirty="0" smtClean="0">
              <a:latin typeface="+mj-ea"/>
              <a:ea typeface="+mj-ea"/>
            </a:endParaRPr>
          </a:p>
          <a:p>
            <a:r>
              <a:rPr lang="en-US" altLang="zh-CN" sz="2800" dirty="0" smtClean="0">
                <a:latin typeface="+mj-ea"/>
                <a:ea typeface="+mj-ea"/>
              </a:rPr>
              <a:t>The lighting fixture should be energized more than 2 hours before tighten the screws to evaporate the water inside , then, shut down and tighten all screws.</a:t>
            </a:r>
            <a:endParaRPr lang="en-US" altLang="zh-CN" sz="2800" dirty="0">
              <a:latin typeface="+mj-ea"/>
              <a:ea typeface="+mj-ea"/>
            </a:endParaRP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251440" y="728650"/>
            <a:ext cx="50794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8  How to replace the power supply board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79664" y="2456874"/>
            <a:ext cx="6047120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THANKS</a:t>
            </a:r>
            <a:r>
              <a:rPr lang="zh-CN" altLang="en-US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！</a:t>
            </a:r>
            <a:endParaRPr lang="zh-CN" altLang="en-US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7587" name="灯片编号占位符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0080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A1647E17-A4EB-4555-A30F-5BA2C0AE7B65}" type="slidenum">
              <a:rPr lang="zh-CN" altLang="en-US" smtClean="0"/>
              <a:pPr/>
              <a:t>32</a:t>
            </a:fld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灯片编号占位符 2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1D4BCC43-68E4-4623-A4C1-857CAC3E0111}" type="slidenum">
              <a:rPr lang="zh-CN" altLang="en-US" smtClean="0">
                <a:latin typeface="Arial" charset="0"/>
              </a:rPr>
              <a:pPr/>
              <a:t>3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467468" y="728650"/>
            <a:ext cx="18950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1. Appearance</a:t>
            </a:r>
            <a:endParaRPr lang="en-US" altLang="zh-CN" b="1" dirty="0">
              <a:latin typeface="+mj-ea"/>
              <a:ea typeface="+mj-ea"/>
            </a:endParaRPr>
          </a:p>
        </p:txBody>
      </p:sp>
      <p:pic>
        <p:nvPicPr>
          <p:cNvPr id="1026" name="Picture 2" descr="C:\Users\bruce\Desktop\图片1.jpg"/>
          <p:cNvPicPr>
            <a:picLocks noChangeAspect="1" noChangeArrowheads="1"/>
          </p:cNvPicPr>
          <p:nvPr/>
        </p:nvPicPr>
        <p:blipFill>
          <a:blip r:embed="rId3" cstate="print"/>
          <a:srcRect l="980" r="980"/>
          <a:stretch>
            <a:fillRect/>
          </a:stretch>
        </p:blipFill>
        <p:spPr bwMode="auto">
          <a:xfrm>
            <a:off x="0" y="1160706"/>
            <a:ext cx="9073176" cy="520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灯片编号占位符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6CAC65BB-C73D-41BD-97F1-B53DE37F1628}" type="slidenum">
              <a:rPr lang="zh-CN" altLang="en-US" smtClean="0">
                <a:latin typeface="Arial" charset="0"/>
              </a:rPr>
              <a:pPr/>
              <a:t>4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359455" y="728650"/>
            <a:ext cx="31324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2. Product summary 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359454" y="1052692"/>
            <a:ext cx="788035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A. Features</a:t>
            </a:r>
          </a:p>
          <a:p>
            <a:pPr marL="274638"/>
            <a:r>
              <a:rPr lang="en-US" altLang="zh-CN" dirty="0" smtClean="0">
                <a:latin typeface="+mj-ea"/>
                <a:ea typeface="+mj-ea"/>
              </a:rPr>
              <a:t>This series adopts LED lighting module which features high   efficiency, high lumen output and long lifespan. Adopting integrated design, the lighting fixture is made of high strength aluminum alloy. </a:t>
            </a:r>
          </a:p>
          <a:p>
            <a:pPr marL="274638"/>
            <a:r>
              <a:rPr lang="en-US" altLang="zh-CN" dirty="0" smtClean="0">
                <a:latin typeface="+mj-ea"/>
                <a:ea typeface="+mj-ea"/>
              </a:rPr>
              <a:t> Junction box and LED lighting source are isolated to increase the safety and reliability.</a:t>
            </a:r>
            <a:endParaRPr lang="zh-CN" altLang="zh-CN" dirty="0" smtClean="0">
              <a:latin typeface="+mj-ea"/>
              <a:ea typeface="+mj-ea"/>
            </a:endParaRPr>
          </a:p>
          <a:p>
            <a:endParaRPr lang="en-US" altLang="zh-CN" dirty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B. Main purpose and applicable scope</a:t>
            </a:r>
            <a:r>
              <a:rPr lang="zh-CN" altLang="en-US" dirty="0" smtClean="0">
                <a:latin typeface="+mj-ea"/>
                <a:ea typeface="+mj-ea"/>
              </a:rPr>
              <a:t>  </a:t>
            </a:r>
            <a:endParaRPr lang="en-US" altLang="zh-CN" dirty="0">
              <a:latin typeface="+mj-ea"/>
              <a:ea typeface="+mj-ea"/>
            </a:endParaRPr>
          </a:p>
          <a:p>
            <a:pPr marL="274638"/>
            <a:r>
              <a:rPr lang="en-US" altLang="zh-CN" dirty="0" smtClean="0">
                <a:latin typeface="+mj-ea"/>
                <a:ea typeface="+mj-ea"/>
              </a:rPr>
              <a:t>The explosion-proof series is applicable to the flammable places in oil field, Petroleum industry , petrochemical industry, etc.</a:t>
            </a:r>
          </a:p>
          <a:p>
            <a:pPr marL="274638"/>
            <a:r>
              <a:rPr lang="en-US" altLang="zh-CN" dirty="0" smtClean="0">
                <a:latin typeface="+mj-ea"/>
                <a:ea typeface="+mj-ea"/>
              </a:rPr>
              <a:t>The industrial series is applicable to the normal workshop, warehouse etc. </a:t>
            </a:r>
            <a:endParaRPr lang="zh-CN" altLang="zh-CN" dirty="0" smtClean="0">
              <a:latin typeface="+mj-ea"/>
              <a:ea typeface="+mj-ea"/>
            </a:endParaRPr>
          </a:p>
          <a:p>
            <a:endParaRPr lang="en-US" altLang="zh-CN" dirty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C. The ambient temperature is  -40</a:t>
            </a:r>
            <a:r>
              <a:rPr lang="zh-CN" altLang="zh-CN" dirty="0" smtClean="0">
                <a:latin typeface="+mj-ea"/>
                <a:ea typeface="+mj-ea"/>
              </a:rPr>
              <a:t>℃</a:t>
            </a:r>
            <a:r>
              <a:rPr lang="en-US" altLang="zh-CN" dirty="0" smtClean="0">
                <a:latin typeface="+mj-ea"/>
                <a:ea typeface="+mj-ea"/>
              </a:rPr>
              <a:t>to +40</a:t>
            </a:r>
            <a:r>
              <a:rPr lang="zh-CN" altLang="zh-CN" dirty="0" smtClean="0">
                <a:latin typeface="+mj-ea"/>
                <a:ea typeface="+mj-ea"/>
              </a:rPr>
              <a:t>℃</a:t>
            </a:r>
            <a:endParaRPr lang="en-US" altLang="zh-CN" dirty="0" smtClean="0">
              <a:latin typeface="+mj-ea"/>
              <a:ea typeface="+mj-ea"/>
            </a:endParaRPr>
          </a:p>
          <a:p>
            <a:endParaRPr lang="en-US" altLang="zh-CN" dirty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D. Certificate</a:t>
            </a:r>
          </a:p>
          <a:p>
            <a:pPr marL="274638"/>
            <a:r>
              <a:rPr lang="en-US" altLang="zh-CN" dirty="0" smtClean="0">
                <a:latin typeface="+mj-ea"/>
                <a:ea typeface="+mj-ea"/>
              </a:rPr>
              <a:t>PCEC(China)/MA(china</a:t>
            </a:r>
            <a:r>
              <a:rPr lang="en-US" altLang="zh-CN" smtClean="0">
                <a:latin typeface="+mj-ea"/>
                <a:ea typeface="+mj-ea"/>
              </a:rPr>
              <a:t>)/CQC(china)/ATEX/IECEX/CE/ROHS</a:t>
            </a:r>
            <a:endParaRPr lang="en-US" altLang="zh-CN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灯片编号占位符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C6796ACB-2D67-48EF-BE50-FB79A992F7FE}" type="slidenum">
              <a:rPr lang="zh-CN" altLang="en-US" smtClean="0">
                <a:latin typeface="Arial" charset="0"/>
              </a:rPr>
              <a:pPr/>
              <a:t>5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251440" y="728650"/>
            <a:ext cx="8220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1. Caution 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251440" y="1052692"/>
            <a:ext cx="867653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A. Installation and maintenance should be done by professional staff </a:t>
            </a:r>
          </a:p>
          <a:p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B. Avoid explosion</a:t>
            </a:r>
          </a:p>
          <a:p>
            <a:pPr marL="266700" indent="-266700"/>
            <a:r>
              <a:rPr lang="en-US" altLang="zh-CN" dirty="0" smtClean="0">
                <a:latin typeface="+mj-ea"/>
                <a:ea typeface="+mj-ea"/>
              </a:rPr>
              <a:t>a. Ensure that the voltage of power supply is within the range marked on the label </a:t>
            </a:r>
          </a:p>
          <a:p>
            <a:pPr marL="266700" indent="-266700"/>
            <a:r>
              <a:rPr lang="en-US" altLang="zh-CN" dirty="0" smtClean="0">
                <a:latin typeface="+mj-ea"/>
                <a:ea typeface="+mj-ea"/>
              </a:rPr>
              <a:t>b. Don’t install the product in any flammable places that the temperature is over   the temperature level marked on the label </a:t>
            </a:r>
          </a:p>
          <a:p>
            <a:endParaRPr lang="zh-CN" altLang="en-US" dirty="0">
              <a:latin typeface="+mj-ea"/>
              <a:ea typeface="+mj-ea"/>
            </a:endParaRPr>
          </a:p>
          <a:p>
            <a:r>
              <a:rPr lang="en-US" altLang="zh-CN" smtClean="0">
                <a:latin typeface="+mj-ea"/>
                <a:ea typeface="+mj-ea"/>
              </a:rPr>
              <a:t>C. </a:t>
            </a:r>
            <a:r>
              <a:rPr lang="en-US" altLang="zh-CN" dirty="0" smtClean="0">
                <a:latin typeface="+mj-ea"/>
                <a:ea typeface="+mj-ea"/>
              </a:rPr>
              <a:t>Prevent electric shock and burns</a:t>
            </a:r>
          </a:p>
          <a:p>
            <a:r>
              <a:rPr lang="en-US" altLang="zh-CN" dirty="0" smtClean="0">
                <a:latin typeface="+mj-ea"/>
                <a:ea typeface="+mj-ea"/>
              </a:rPr>
              <a:t>a. Forbidden install or maintain with power</a:t>
            </a:r>
          </a:p>
          <a:p>
            <a:r>
              <a:rPr lang="en-US" altLang="zh-CN" dirty="0" smtClean="0">
                <a:latin typeface="+mj-ea"/>
                <a:ea typeface="+mj-ea"/>
              </a:rPr>
              <a:t>b. The enclosure should be earthed reliably</a:t>
            </a:r>
            <a:endParaRPr lang="en-US" altLang="zh-CN" dirty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c. Don’t touch the transparent parts to prevent burns when it is power on </a:t>
            </a:r>
            <a:endParaRPr lang="zh-CN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灯片编号占位符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BA3E38F5-E783-4181-A99B-217694BB487F}" type="slidenum">
              <a:rPr lang="zh-CN" altLang="en-US" smtClean="0">
                <a:latin typeface="Arial" charset="0"/>
              </a:rPr>
              <a:pPr/>
              <a:t>6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251440" y="728650"/>
            <a:ext cx="23763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2. Installation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467468" y="1052692"/>
            <a:ext cx="83121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There are 5 mounting types:, seat mount, wall mount,</a:t>
            </a:r>
            <a:r>
              <a:rPr lang="en-US" altLang="zh-CN" dirty="0" smtClean="0">
                <a:latin typeface="+mj-ea"/>
              </a:rPr>
              <a:t> pendant mount </a:t>
            </a:r>
            <a:r>
              <a:rPr lang="en-US" altLang="zh-CN" dirty="0" smtClean="0">
                <a:latin typeface="+mj-ea"/>
                <a:ea typeface="+mj-ea"/>
              </a:rPr>
              <a:t>, stanchion mount, pipe clamp mount.</a:t>
            </a:r>
            <a:r>
              <a:rPr lang="en-US" altLang="zh-CN" dirty="0" smtClean="0">
                <a:latin typeface="+mj-ea"/>
              </a:rPr>
              <a:t> </a:t>
            </a:r>
            <a:r>
              <a:rPr lang="en-US" altLang="zh-CN" dirty="0" smtClean="0">
                <a:latin typeface="+mj-ea"/>
                <a:ea typeface="+mj-ea"/>
              </a:rPr>
              <a:t>Please select the mounting type according to the actual requirement.</a:t>
            </a:r>
            <a:endParaRPr lang="zh-CN" altLang="en-US" dirty="0">
              <a:latin typeface="+mj-ea"/>
              <a:ea typeface="+mj-ea"/>
            </a:endParaRPr>
          </a:p>
        </p:txBody>
      </p:sp>
      <p:pic>
        <p:nvPicPr>
          <p:cNvPr id="1028" name="Picture 4" descr="C:\Users\bruce\Desktop\图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04"/>
            <a:ext cx="8870950" cy="433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灯片编号占位符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7678B091-6EC5-4C6A-9DF0-0F7366CB7F54}" type="slidenum">
              <a:rPr lang="zh-CN" altLang="en-US" smtClean="0">
                <a:latin typeface="Arial" charset="0"/>
              </a:rPr>
              <a:pPr/>
              <a:t>7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251440" y="728650"/>
            <a:ext cx="23763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2. Installation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467468" y="1052692"/>
            <a:ext cx="83121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There are 5 mounting types:, seat mount, wall mount,</a:t>
            </a:r>
            <a:r>
              <a:rPr lang="en-US" altLang="zh-CN" dirty="0" smtClean="0">
                <a:latin typeface="+mj-ea"/>
              </a:rPr>
              <a:t> pendant mount </a:t>
            </a:r>
            <a:r>
              <a:rPr lang="en-US" altLang="zh-CN" dirty="0" smtClean="0">
                <a:latin typeface="+mj-ea"/>
                <a:ea typeface="+mj-ea"/>
              </a:rPr>
              <a:t>, stanchion mount, pipe clamp mount.</a:t>
            </a:r>
            <a:r>
              <a:rPr lang="en-US" altLang="zh-CN" dirty="0" smtClean="0">
                <a:latin typeface="+mj-ea"/>
              </a:rPr>
              <a:t> </a:t>
            </a:r>
            <a:r>
              <a:rPr lang="en-US" altLang="zh-CN" dirty="0" smtClean="0">
                <a:latin typeface="+mj-ea"/>
                <a:ea typeface="+mj-ea"/>
              </a:rPr>
              <a:t>Please select the mounting type according to the actual requirement.</a:t>
            </a:r>
            <a:endParaRPr lang="zh-CN" altLang="en-US" dirty="0">
              <a:latin typeface="+mj-ea"/>
              <a:ea typeface="+mj-ea"/>
            </a:endParaRPr>
          </a:p>
        </p:txBody>
      </p:sp>
      <p:pic>
        <p:nvPicPr>
          <p:cNvPr id="2051" name="Picture 3" descr="C:\Users\bruce\Desktop\图片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40" y="2024818"/>
            <a:ext cx="8548687" cy="433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灯片编号占位符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0B942C95-B3A8-45BB-A444-6082A1790F8A}" type="slidenum">
              <a:rPr lang="zh-CN" altLang="en-US" smtClean="0">
                <a:latin typeface="Arial" charset="0"/>
              </a:rPr>
              <a:pPr/>
              <a:t>8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251440" y="728650"/>
            <a:ext cx="23763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2. Installation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467468" y="1052692"/>
            <a:ext cx="83121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There are 5 mounting types:, seat mount, wall mount,</a:t>
            </a:r>
            <a:r>
              <a:rPr lang="en-US" altLang="zh-CN" dirty="0" smtClean="0">
                <a:latin typeface="+mj-ea"/>
              </a:rPr>
              <a:t> pendant mount </a:t>
            </a:r>
            <a:r>
              <a:rPr lang="en-US" altLang="zh-CN" dirty="0" smtClean="0">
                <a:latin typeface="+mj-ea"/>
                <a:ea typeface="+mj-ea"/>
              </a:rPr>
              <a:t>, stanchion mount, pipe clamp mount.</a:t>
            </a:r>
            <a:r>
              <a:rPr lang="en-US" altLang="zh-CN" dirty="0" smtClean="0">
                <a:latin typeface="+mj-ea"/>
              </a:rPr>
              <a:t> </a:t>
            </a:r>
            <a:r>
              <a:rPr lang="en-US" altLang="zh-CN" dirty="0" smtClean="0">
                <a:latin typeface="+mj-ea"/>
                <a:ea typeface="+mj-ea"/>
              </a:rPr>
              <a:t>Please select the mounting type according to the actual requirement.</a:t>
            </a:r>
            <a:endParaRPr lang="zh-CN" altLang="en-US" dirty="0">
              <a:latin typeface="+mj-ea"/>
              <a:ea typeface="+mj-ea"/>
            </a:endParaRPr>
          </a:p>
        </p:txBody>
      </p:sp>
      <p:pic>
        <p:nvPicPr>
          <p:cNvPr id="34818" name="Picture 2" descr="C:\Users\bruce\AppData\Roaming\Tencent\Users\44539590\QQ\WinTemp\RichOle\9[EN4U9{_[L@R_SDP@4L2D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552" y="2672902"/>
            <a:ext cx="1800225" cy="2295525"/>
          </a:xfrm>
          <a:prstGeom prst="rect">
            <a:avLst/>
          </a:prstGeom>
          <a:noFill/>
        </p:spPr>
      </p:pic>
      <p:pic>
        <p:nvPicPr>
          <p:cNvPr id="34819" name="Picture 3" descr="C:\Users\bruce\Desktop\图片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014" y="1808790"/>
            <a:ext cx="413385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7570</TotalTime>
  <Words>1378</Words>
  <Application>Microsoft Office PowerPoint</Application>
  <PresentationFormat>全屏显示(4:3)</PresentationFormat>
  <Paragraphs>175</Paragraphs>
  <Slides>33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暗香扑面</vt:lpstr>
      <vt:lpstr>幻灯片 0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subject>市场部年终总结</dc:subject>
  <dc:creator>普凌宇</dc:creator>
  <cp:lastModifiedBy>王燕</cp:lastModifiedBy>
  <cp:revision>927</cp:revision>
  <dcterms:modified xsi:type="dcterms:W3CDTF">2014-02-26T04:04:03Z</dcterms:modified>
</cp:coreProperties>
</file>