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8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1" r:id="rId3"/>
    <p:sldId id="312" r:id="rId4"/>
    <p:sldId id="371" r:id="rId5"/>
    <p:sldId id="372" r:id="rId6"/>
    <p:sldId id="316" r:id="rId7"/>
    <p:sldId id="373" r:id="rId8"/>
    <p:sldId id="374" r:id="rId9"/>
    <p:sldId id="375" r:id="rId10"/>
    <p:sldId id="376" r:id="rId11"/>
    <p:sldId id="377" r:id="rId12"/>
    <p:sldId id="334" r:id="rId13"/>
    <p:sldId id="378" r:id="rId14"/>
    <p:sldId id="323" r:id="rId15"/>
    <p:sldId id="379" r:id="rId16"/>
    <p:sldId id="337" r:id="rId17"/>
    <p:sldId id="338" r:id="rId18"/>
    <p:sldId id="339" r:id="rId19"/>
    <p:sldId id="341" r:id="rId20"/>
    <p:sldId id="344" r:id="rId21"/>
    <p:sldId id="345" r:id="rId22"/>
    <p:sldId id="346" r:id="rId23"/>
    <p:sldId id="356" r:id="rId24"/>
    <p:sldId id="366" r:id="rId25"/>
    <p:sldId id="380" r:id="rId26"/>
    <p:sldId id="367" r:id="rId27"/>
    <p:sldId id="381" r:id="rId28"/>
    <p:sldId id="370" r:id="rId29"/>
    <p:sldId id="382" r:id="rId30"/>
    <p:sldId id="383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8BE5"/>
    <a:srgbClr val="3333CC"/>
    <a:srgbClr val="009900"/>
    <a:srgbClr val="7BE26A"/>
    <a:srgbClr val="F4F0F4"/>
    <a:srgbClr val="AB821B"/>
    <a:srgbClr val="B663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571" autoAdjust="0"/>
  </p:normalViewPr>
  <p:slideViewPr>
    <p:cSldViewPr>
      <p:cViewPr varScale="1">
        <p:scale>
          <a:sx n="63" d="100"/>
          <a:sy n="63" d="100"/>
        </p:scale>
        <p:origin x="-16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04" y="-78"/>
      </p:cViewPr>
      <p:guideLst>
        <p:guide orient="horz" pos="2880"/>
        <p:guide pos="2160"/>
      </p:guideLst>
    </p:cSldViewPr>
  </p:notesViewPr>
  <p:gridSpacing cx="110605888" cy="1106058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F5E119-E93D-4237-BCEF-EED8D22BBE88}" type="datetimeFigureOut">
              <a:rPr lang="zh-CN" altLang="en-US"/>
              <a:pPr>
                <a:defRPr/>
              </a:pPr>
              <a:t>2013/11/16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DFB4403-5EB2-42E5-87D4-FB11936D7B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D5143EB-0A15-4EEE-BB73-FECC61D4022E}" type="datetimeFigureOut">
              <a:rPr lang="zh-CN" altLang="en-US"/>
              <a:pPr>
                <a:defRPr/>
              </a:pPr>
              <a:t>2013/11/16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944A45C-18D6-4655-8D80-91C4528C11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0180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5780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1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6804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1204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  <a:ea typeface="宋体" pitchFamily="2" charset="-122"/>
              </a:rPr>
              <a:t>1</a:t>
            </a:r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52228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  <a:ea typeface="宋体" pitchFamily="2" charset="-122"/>
              </a:rPr>
              <a:t>1</a:t>
            </a:r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7348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1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4276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  <a:ea typeface="宋体" pitchFamily="2" charset="-122"/>
              </a:rPr>
              <a:t>1</a:t>
            </a:r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9636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6324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  <a:ea typeface="宋体" pitchFamily="2" charset="-122"/>
              </a:rPr>
              <a:t>1</a:t>
            </a:r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2708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1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6804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 userDrawn="1"/>
        </p:nvSpPr>
        <p:spPr>
          <a:xfrm>
            <a:off x="2195692" y="4293112"/>
            <a:ext cx="4860630" cy="539750"/>
          </a:xfrm>
          <a:prstGeom prst="rect">
            <a:avLst/>
          </a:prstGeom>
        </p:spPr>
        <p:txBody>
          <a:bodyPr anchor="ctr"/>
          <a:lstStyle/>
          <a:p>
            <a:pPr fontAlgn="base"/>
            <a:r>
              <a:rPr lang="en-US" altLang="zh-CN" sz="16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Shenzhen KHJ Semiconductor Lighting Co., Ltd.</a:t>
            </a:r>
            <a:endParaRPr lang="en-US" altLang="zh-CN" sz="1600" b="1" i="0" kern="1200" dirty="0">
              <a:solidFill>
                <a:schemeClr val="tx1"/>
              </a:solidFill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0" y="0"/>
            <a:ext cx="4751388" cy="647700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6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6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6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250825" y="188913"/>
            <a:ext cx="442918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+mj-ea"/>
                <a:ea typeface="+mj-ea"/>
              </a:rPr>
              <a:t>1 General information</a:t>
            </a:r>
            <a:endParaRPr lang="zh-CN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250825" y="188913"/>
            <a:ext cx="378110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+mj-ea"/>
                <a:ea typeface="+mj-ea"/>
              </a:rPr>
              <a:t>2 Installation guide</a:t>
            </a:r>
            <a:endParaRPr lang="zh-CN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 userDrawn="1"/>
        </p:nvSpPr>
        <p:spPr bwMode="auto">
          <a:xfrm>
            <a:off x="250825" y="188913"/>
            <a:ext cx="756159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+mj-ea"/>
                <a:ea typeface="+mj-ea"/>
              </a:rPr>
              <a:t>3 Common malfunctions and maintenance</a:t>
            </a:r>
            <a:endParaRPr lang="zh-CN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3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089150" y="3859213"/>
            <a:ext cx="5073650" cy="1587"/>
          </a:xfrm>
          <a:prstGeom prst="line">
            <a:avLst/>
          </a:prstGeom>
          <a:ln w="762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>
          <a:xfrm>
            <a:off x="1657350" y="1925638"/>
            <a:ext cx="5937250" cy="16113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Frog series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/>
            </a:r>
            <a:b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</a:b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maintenance guide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4FFD3A7D-9F26-431F-AEA2-428A1BF336D2}" type="slidenum">
              <a:rPr lang="zh-CN" altLang="en-US" smtClean="0">
                <a:latin typeface="Arial" charset="0"/>
              </a:rPr>
              <a:pPr/>
              <a:t>9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2805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2. Installation</a:t>
            </a:r>
          </a:p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D. Suspender mount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467468" y="1376734"/>
            <a:ext cx="45365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</a:rPr>
              <a:t>Mount the 1 suspender connector in the enclosure . Connect  connector to the  light pole</a:t>
            </a:r>
            <a:endParaRPr lang="en-US" altLang="zh-CN" dirty="0">
              <a:latin typeface="+mj-ea"/>
            </a:endParaRPr>
          </a:p>
        </p:txBody>
      </p:sp>
      <p:pic>
        <p:nvPicPr>
          <p:cNvPr id="1026" name="Picture 2" descr="C:\Users\bruce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56" y="1160706"/>
            <a:ext cx="3838575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4FFD3A7D-9F26-431F-AEA2-428A1BF336D2}" type="slidenum">
              <a:rPr lang="zh-CN" altLang="en-US" smtClean="0">
                <a:latin typeface="Arial" charset="0"/>
              </a:rPr>
              <a:pPr/>
              <a:t>10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2805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2. Installation</a:t>
            </a:r>
          </a:p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D. Stanchion mount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64513" name="Picture 1" descr="C:\Users\bruce\AppData\Roaming\Tencent\Users\44539590\QQ\WinTemp\RichOle\0TQTIQ(Z4~O$J)A08NE6[W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0272" y="1484748"/>
            <a:ext cx="5793728" cy="4320560"/>
          </a:xfrm>
          <a:prstGeom prst="rect">
            <a:avLst/>
          </a:prstGeom>
          <a:noFill/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467468" y="1376734"/>
            <a:ext cx="29163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Assemble  2 adjusting plates and 1 bracket on the enclosure. Then connect the bracket to the pole connector by screws. 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Put the pole connector over the light pole  and fasten them.</a:t>
            </a:r>
            <a:endParaRPr lang="en-US" altLang="zh-CN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4" name="灯片编号占位符 2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37C6C638-CDAC-43CD-A859-2BE4ED10341A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51441" y="728650"/>
            <a:ext cx="3132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Electrical connection</a:t>
            </a:r>
            <a:endParaRPr lang="en-US" altLang="zh-CN" b="1" dirty="0">
              <a:latin typeface="+mj-ea"/>
              <a:ea typeface="+mj-ea"/>
            </a:endParaRPr>
          </a:p>
        </p:txBody>
      </p:sp>
      <p:pic>
        <p:nvPicPr>
          <p:cNvPr id="37889" name="Picture 1" descr="C:\Users\bruce\Desktop\图片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1092200"/>
            <a:ext cx="8655050" cy="467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灯片编号占位符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2D0DD095-0D0B-451D-AF17-9C1E50BDC7FD}" type="slidenum">
              <a:rPr lang="zh-CN" altLang="en-US" smtClean="0">
                <a:latin typeface="Arial" charset="0"/>
              </a:rPr>
              <a:pPr/>
              <a:t>12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9" name="矩形 38"/>
          <p:cNvSpPr>
            <a:spLocks noChangeArrowheads="1"/>
          </p:cNvSpPr>
          <p:nvPr/>
        </p:nvSpPr>
        <p:spPr bwMode="auto">
          <a:xfrm>
            <a:off x="467468" y="1160706"/>
            <a:ext cx="842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Fix one end of the chain to the enclosure and the other end to the mounting surface so as to prevent the lighting fixture to fall accidentally.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51441" y="728650"/>
            <a:ext cx="3132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4. Fall proof chain</a:t>
            </a:r>
            <a:endParaRPr lang="en-US" altLang="zh-CN" b="1" dirty="0">
              <a:latin typeface="+mj-ea"/>
              <a:ea typeface="+mj-ea"/>
            </a:endParaRPr>
          </a:p>
        </p:txBody>
      </p:sp>
      <p:pic>
        <p:nvPicPr>
          <p:cNvPr id="3074" name="Picture 2" descr="C:\Users\bruce\AppData\Roaming\Tencent\Users\44539590\QQ\WinTemp\RichOle\CTDO@81S9T_Z}$W44L`68K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678" y="2024818"/>
            <a:ext cx="4686300" cy="3952875"/>
          </a:xfrm>
          <a:prstGeom prst="rect">
            <a:avLst/>
          </a:prstGeom>
          <a:noFill/>
        </p:spPr>
      </p:pic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467468" y="2348860"/>
            <a:ext cx="1979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Fall proof chain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F94A5D26-9809-467A-942B-88D17687FCF3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251440" y="1160706"/>
            <a:ext cx="7124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+mj-ea"/>
                <a:ea typeface="+mj-ea"/>
              </a:rPr>
              <a:t>Not use the lighting fixture lacks some parts.</a:t>
            </a:r>
            <a:endParaRPr lang="en-US" altLang="zh-CN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dirty="0">
              <a:latin typeface="+mj-ea"/>
              <a:ea typeface="+mj-ea"/>
            </a:endParaRPr>
          </a:p>
          <a:p>
            <a:pPr marL="180975" indent="-180975">
              <a:buFont typeface="Wingdings" pitchFamily="2" charset="2"/>
              <a:buChar char="Ø"/>
            </a:pPr>
            <a:r>
              <a:rPr lang="en-US" altLang="zh-CN" dirty="0" smtClean="0">
                <a:latin typeface="+mj-ea"/>
                <a:ea typeface="+mj-ea"/>
              </a:rPr>
              <a:t>Do not touch the enclosure or glass to avoid the burns to your hands during the operation.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1" y="728650"/>
            <a:ext cx="3132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5. Operation caution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68" y="1484748"/>
            <a:ext cx="42100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56" y="1484748"/>
            <a:ext cx="36703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6632" name="灯片编号占位符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D1CF69E-B200-4FD8-ACF7-9E366596FF7A}" type="slidenum">
              <a:rPr lang="zh-CN" altLang="en-US" smtClean="0">
                <a:latin typeface="Arial" charset="0"/>
              </a:rPr>
              <a:pPr/>
              <a:t>14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359454" y="4509140"/>
            <a:ext cx="44285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+mj-ea"/>
                <a:ea typeface="+mj-ea"/>
              </a:rPr>
              <a:t>Common tools</a:t>
            </a:r>
            <a:r>
              <a:rPr lang="zh-CN" altLang="en-US" sz="1600" dirty="0" smtClean="0">
                <a:latin typeface="+mj-ea"/>
                <a:ea typeface="+mj-ea"/>
              </a:rPr>
              <a:t>：</a:t>
            </a:r>
            <a:r>
              <a:rPr lang="en-US" altLang="zh-CN" sz="1600" dirty="0" smtClean="0">
                <a:latin typeface="+mj-ea"/>
                <a:ea typeface="+mj-ea"/>
              </a:rPr>
              <a:t> </a:t>
            </a:r>
          </a:p>
          <a:p>
            <a:r>
              <a:rPr lang="en-US" altLang="zh-CN" sz="1600" dirty="0" smtClean="0">
                <a:latin typeface="+mj-ea"/>
                <a:ea typeface="+mj-ea"/>
              </a:rPr>
              <a:t>Philips screwdriver , straight screwdriver , internal hexagonal wrench , </a:t>
            </a:r>
          </a:p>
          <a:p>
            <a:r>
              <a:rPr lang="en-US" altLang="zh-CN" sz="1600" dirty="0" smtClean="0">
                <a:latin typeface="+mj-ea"/>
                <a:ea typeface="+mj-ea"/>
              </a:rPr>
              <a:t>adjustable spanner , pliers , etc.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5760154" y="4509140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Universal meter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51440" y="728650"/>
            <a:ext cx="822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 Preparation of tools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829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3275832" y="2888930"/>
            <a:ext cx="2160280" cy="1705972"/>
          </a:xfrm>
          <a:prstGeom prst="rect">
            <a:avLst/>
          </a:prstGeom>
          <a:noFill/>
        </p:spPr>
      </p:pic>
      <p:pic>
        <p:nvPicPr>
          <p:cNvPr id="25" name="Picture 69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54" y="2888930"/>
            <a:ext cx="2808364" cy="1712197"/>
          </a:xfrm>
          <a:prstGeom prst="rect">
            <a:avLst/>
          </a:prstGeom>
          <a:noFill/>
        </p:spPr>
      </p:pic>
      <p:sp>
        <p:nvSpPr>
          <p:cNvPr id="16" name="椭圆 15"/>
          <p:cNvSpPr/>
          <p:nvPr/>
        </p:nvSpPr>
        <p:spPr>
          <a:xfrm>
            <a:off x="2519734" y="3861056"/>
            <a:ext cx="5397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599874" y="3753042"/>
            <a:ext cx="1512196" cy="647700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672" name="灯片编号占位符 2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775235FD-3FE1-4472-8425-7430EDD78830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  <p:pic>
        <p:nvPicPr>
          <p:cNvPr id="17" name="Picture 6774" descr="DSC055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154" y="4617154"/>
            <a:ext cx="2505075" cy="1524000"/>
          </a:xfrm>
          <a:prstGeom prst="rect">
            <a:avLst/>
          </a:prstGeom>
          <a:noFill/>
        </p:spPr>
      </p:pic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575482" y="1052692"/>
            <a:ext cx="78803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</a:rPr>
              <a:t>Analysis: The impact energy on the glass is over 20J that is the max. limit for the toughened glass</a:t>
            </a:r>
          </a:p>
          <a:p>
            <a:r>
              <a:rPr lang="en-US" altLang="zh-CN" dirty="0" smtClean="0">
                <a:latin typeface="+mj-ea"/>
              </a:rPr>
              <a:t>Solution: replace the lamp cover ( include the glass ) </a:t>
            </a:r>
          </a:p>
          <a:p>
            <a:r>
              <a:rPr lang="en-US" altLang="zh-CN" dirty="0" smtClean="0">
                <a:latin typeface="+mj-ea"/>
              </a:rPr>
              <a:t>Steps : </a:t>
            </a:r>
          </a:p>
          <a:p>
            <a:pPr marL="266700" indent="-266700"/>
            <a:r>
              <a:rPr lang="en-US" altLang="zh-CN" dirty="0" smtClean="0">
                <a:latin typeface="+mj-ea"/>
              </a:rPr>
              <a:t>A. loosen the screws  with 5mm inner hexagonal  wrench , loosen the 2 hinges with a Phillips screwdriver and remove the cracked cover </a:t>
            </a: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51440" y="728650"/>
            <a:ext cx="2714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 Crack on the glass</a:t>
            </a:r>
            <a:endParaRPr lang="en-US" altLang="zh-CN" b="1" dirty="0">
              <a:latin typeface="+mj-ea"/>
              <a:ea typeface="+mj-ea"/>
            </a:endParaRPr>
          </a:p>
        </p:txBody>
      </p:sp>
      <p:cxnSp>
        <p:nvCxnSpPr>
          <p:cNvPr id="23" name="直接箭头连接符 22"/>
          <p:cNvCxnSpPr>
            <a:stCxn id="16" idx="4"/>
            <a:endCxn id="17" idx="1"/>
          </p:cNvCxnSpPr>
          <p:nvPr/>
        </p:nvCxnSpPr>
        <p:spPr>
          <a:xfrm>
            <a:off x="2789609" y="4292856"/>
            <a:ext cx="2970545" cy="10862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2" idx="4"/>
            <a:endCxn id="17" idx="1"/>
          </p:cNvCxnSpPr>
          <p:nvPr/>
        </p:nvCxnSpPr>
        <p:spPr>
          <a:xfrm>
            <a:off x="4355972" y="4400742"/>
            <a:ext cx="1404182" cy="978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9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958" y="1916804"/>
            <a:ext cx="2916378" cy="1127103"/>
          </a:xfrm>
          <a:prstGeom prst="rect">
            <a:avLst/>
          </a:prstGeom>
          <a:noFill/>
        </p:spPr>
      </p:pic>
      <p:pic>
        <p:nvPicPr>
          <p:cNvPr id="13" name="Picture 6960"/>
          <p:cNvPicPr>
            <a:picLocks noChangeAspect="1" noChangeArrowheads="1"/>
          </p:cNvPicPr>
          <p:nvPr/>
        </p:nvPicPr>
        <p:blipFill>
          <a:blip r:embed="rId3" cstate="print"/>
          <a:srcRect l="5128" t="40152" r="4701"/>
          <a:stretch>
            <a:fillRect/>
          </a:stretch>
        </p:blipFill>
        <p:spPr bwMode="auto">
          <a:xfrm>
            <a:off x="4247958" y="3212972"/>
            <a:ext cx="2916378" cy="1091914"/>
          </a:xfrm>
          <a:prstGeom prst="rect">
            <a:avLst/>
          </a:prstGeom>
          <a:noFill/>
        </p:spPr>
      </p:pic>
      <p:sp>
        <p:nvSpPr>
          <p:cNvPr id="28677" name="Oval 175"/>
          <p:cNvSpPr>
            <a:spLocks noChangeArrowheads="1"/>
          </p:cNvSpPr>
          <p:nvPr/>
        </p:nvSpPr>
        <p:spPr bwMode="auto">
          <a:xfrm>
            <a:off x="5112070" y="3537014"/>
            <a:ext cx="1296168" cy="6480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8" name="Oval 175"/>
          <p:cNvSpPr>
            <a:spLocks noChangeArrowheads="1"/>
          </p:cNvSpPr>
          <p:nvPr/>
        </p:nvSpPr>
        <p:spPr bwMode="auto">
          <a:xfrm>
            <a:off x="5112070" y="2348860"/>
            <a:ext cx="1188154" cy="6480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2" name="灯片编号占位符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47FF4266-781C-4539-8180-EA6D0C6DA501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  <p:pic>
        <p:nvPicPr>
          <p:cNvPr id="11" name="Picture 69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68" y="2024818"/>
            <a:ext cx="3543314" cy="2160280"/>
          </a:xfrm>
          <a:prstGeom prst="rect">
            <a:avLst/>
          </a:prstGeom>
          <a:noFill/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51440" y="728650"/>
            <a:ext cx="5248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Steps: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B. Assemble a new lamp cover ( include glass)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510" y="4725168"/>
            <a:ext cx="8352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 smtClean="0"/>
              <a:t>Put the lamp cover on the enclosure. Ensure the juts in the lamp cover  coincide with the same parts in the enclosure.</a:t>
            </a:r>
          </a:p>
          <a:p>
            <a:pPr marL="342900" indent="-342900">
              <a:buAutoNum type="arabicPeriod"/>
            </a:pPr>
            <a:r>
              <a:rPr lang="en-US" altLang="zh-CN" sz="1400" dirty="0" smtClean="0"/>
              <a:t>Check and ensure there is no dislocation of all parts</a:t>
            </a:r>
          </a:p>
          <a:p>
            <a:pPr marL="342900" indent="-342900">
              <a:buAutoNum type="arabicPeriod"/>
            </a:pPr>
            <a:r>
              <a:rPr lang="en-US" altLang="zh-CN" sz="1400" dirty="0" smtClean="0"/>
              <a:t>Fasten the screws.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829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5760154" y="3320986"/>
            <a:ext cx="2872351" cy="2268294"/>
          </a:xfrm>
          <a:prstGeom prst="rect">
            <a:avLst/>
          </a:prstGeom>
          <a:noFill/>
        </p:spPr>
      </p:pic>
      <p:pic>
        <p:nvPicPr>
          <p:cNvPr id="19" name="Picture 6833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467468" y="1484748"/>
            <a:ext cx="2973562" cy="1944252"/>
          </a:xfrm>
          <a:prstGeom prst="rect">
            <a:avLst/>
          </a:prstGeom>
          <a:noFill/>
        </p:spPr>
      </p:pic>
      <p:sp>
        <p:nvSpPr>
          <p:cNvPr id="29702" name="Oval 175"/>
          <p:cNvSpPr>
            <a:spLocks noChangeArrowheads="1"/>
          </p:cNvSpPr>
          <p:nvPr/>
        </p:nvSpPr>
        <p:spPr bwMode="auto">
          <a:xfrm>
            <a:off x="1007538" y="2024818"/>
            <a:ext cx="1618290" cy="97129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箭头连接符 15"/>
          <p:cNvCxnSpPr>
            <a:stCxn id="25" idx="1"/>
            <a:endCxn id="29702" idx="6"/>
          </p:cNvCxnSpPr>
          <p:nvPr/>
        </p:nvCxnSpPr>
        <p:spPr>
          <a:xfrm flipH="1">
            <a:off x="2625828" y="1993456"/>
            <a:ext cx="1730144" cy="5170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Oval 175"/>
          <p:cNvSpPr>
            <a:spLocks noChangeArrowheads="1"/>
          </p:cNvSpPr>
          <p:nvPr/>
        </p:nvSpPr>
        <p:spPr bwMode="auto">
          <a:xfrm>
            <a:off x="6731000" y="3968750"/>
            <a:ext cx="863600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8" name="直接箭头连接符 17"/>
          <p:cNvCxnSpPr>
            <a:stCxn id="26" idx="3"/>
            <a:endCxn id="29704" idx="2"/>
          </p:cNvCxnSpPr>
          <p:nvPr/>
        </p:nvCxnSpPr>
        <p:spPr>
          <a:xfrm>
            <a:off x="5024509" y="4261750"/>
            <a:ext cx="1706491" cy="13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7" name="Picture 6456" descr="DSC02417"/>
          <p:cNvPicPr>
            <a:picLocks noChangeAspect="1" noChangeArrowheads="1"/>
          </p:cNvPicPr>
          <p:nvPr/>
        </p:nvPicPr>
        <p:blipFill>
          <a:blip r:embed="rId4" cstate="print"/>
          <a:srcRect l="45517" t="23781" r="22069" b="34756"/>
          <a:stretch>
            <a:fillRect/>
          </a:stretch>
        </p:blipFill>
        <p:spPr bwMode="auto">
          <a:xfrm>
            <a:off x="1765300" y="4509140"/>
            <a:ext cx="1190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直接箭头连接符 26"/>
          <p:cNvCxnSpPr/>
          <p:nvPr/>
        </p:nvCxnSpPr>
        <p:spPr>
          <a:xfrm rot="10800000">
            <a:off x="1447800" y="4909190"/>
            <a:ext cx="425450" cy="139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2520950" y="4909190"/>
            <a:ext cx="755650" cy="247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3" name="灯片编号占位符 1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5378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1E534B8-05DD-42A3-8001-2EC204FA15A1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  <p:sp>
        <p:nvSpPr>
          <p:cNvPr id="21" name="矩形 23"/>
          <p:cNvSpPr>
            <a:spLocks noChangeArrowheads="1"/>
          </p:cNvSpPr>
          <p:nvPr/>
        </p:nvSpPr>
        <p:spPr bwMode="auto">
          <a:xfrm>
            <a:off x="3383846" y="4618306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宋体" pitchFamily="2" charset="-122"/>
              </a:rPr>
              <a:t>Hinge 1</a:t>
            </a:r>
            <a:endParaRPr lang="zh-CN" altLang="en-US" dirty="0"/>
          </a:p>
        </p:txBody>
      </p:sp>
      <p:sp>
        <p:nvSpPr>
          <p:cNvPr id="23" name="矩形 24"/>
          <p:cNvSpPr>
            <a:spLocks noChangeArrowheads="1"/>
          </p:cNvSpPr>
          <p:nvPr/>
        </p:nvSpPr>
        <p:spPr bwMode="auto">
          <a:xfrm>
            <a:off x="467468" y="4618306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宋体" pitchFamily="2" charset="-122"/>
              </a:rPr>
              <a:t>Hinge 2</a:t>
            </a:r>
            <a:endParaRPr lang="zh-CN" altLang="en-US" dirty="0"/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575482" y="728650"/>
            <a:ext cx="2073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Steps: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C. Fix the hinges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355972" y="18087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宋体" pitchFamily="2" charset="-122"/>
              </a:rPr>
              <a:t>Hinge 2</a:t>
            </a:r>
            <a:endParaRPr lang="zh-CN" altLang="en-US" dirty="0"/>
          </a:p>
        </p:txBody>
      </p:sp>
      <p:sp>
        <p:nvSpPr>
          <p:cNvPr id="26" name="矩形 23"/>
          <p:cNvSpPr>
            <a:spLocks noChangeArrowheads="1"/>
          </p:cNvSpPr>
          <p:nvPr/>
        </p:nvSpPr>
        <p:spPr bwMode="auto">
          <a:xfrm>
            <a:off x="4031930" y="4077084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宋体" pitchFamily="2" charset="-122"/>
              </a:rPr>
              <a:t>Hinge 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821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575482" y="2348860"/>
            <a:ext cx="2268294" cy="1444927"/>
          </a:xfrm>
          <a:prstGeom prst="rect">
            <a:avLst/>
          </a:prstGeom>
          <a:noFill/>
        </p:spPr>
      </p:pic>
      <p:sp>
        <p:nvSpPr>
          <p:cNvPr id="31755" name="Oval 175"/>
          <p:cNvSpPr>
            <a:spLocks noChangeArrowheads="1"/>
          </p:cNvSpPr>
          <p:nvPr/>
        </p:nvSpPr>
        <p:spPr bwMode="auto">
          <a:xfrm>
            <a:off x="1331580" y="2348860"/>
            <a:ext cx="432056" cy="432056"/>
          </a:xfrm>
          <a:prstGeom prst="ellips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64" name="灯片编号占位符 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5EB767D-32BB-4900-A544-95971AF81E2E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  <p:pic>
        <p:nvPicPr>
          <p:cNvPr id="13" name="图片 12" descr="DSC_3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2" y="3356033"/>
            <a:ext cx="4194382" cy="2788818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7272350" y="2996944"/>
            <a:ext cx="1296168" cy="864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Terminal block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stCxn id="14" idx="1"/>
          </p:cNvCxnSpPr>
          <p:nvPr/>
        </p:nvCxnSpPr>
        <p:spPr>
          <a:xfrm flipH="1">
            <a:off x="6192210" y="3429000"/>
            <a:ext cx="1080140" cy="864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4" idx="2"/>
          </p:cNvCxnSpPr>
          <p:nvPr/>
        </p:nvCxnSpPr>
        <p:spPr>
          <a:xfrm flipH="1">
            <a:off x="6624268" y="3861056"/>
            <a:ext cx="1296166" cy="7560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20" name="矩形 18"/>
          <p:cNvSpPr>
            <a:spLocks noChangeArrowheads="1"/>
          </p:cNvSpPr>
          <p:nvPr/>
        </p:nvSpPr>
        <p:spPr bwMode="auto">
          <a:xfrm>
            <a:off x="251440" y="1052692"/>
            <a:ext cx="889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  <a:ea typeface="+mj-ea"/>
              </a:rPr>
              <a:t>3.1 Analysis:  Power supply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  <a:ea typeface="+mj-ea"/>
              </a:rPr>
              <a:t>      Solution: Measure whether the voltage is normal on the terminal block. If there is no power , check the power supply outside. If the voltage is normal ,  check the circuit inside.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3" name="矩形 38"/>
          <p:cNvSpPr>
            <a:spLocks noChangeArrowheads="1"/>
          </p:cNvSpPr>
          <p:nvPr/>
        </p:nvSpPr>
        <p:spPr bwMode="auto">
          <a:xfrm>
            <a:off x="251440" y="3969070"/>
            <a:ext cx="2266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Remove the cover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5" name="矩形 39"/>
          <p:cNvSpPr>
            <a:spLocks noChangeArrowheads="1"/>
          </p:cNvSpPr>
          <p:nvPr/>
        </p:nvSpPr>
        <p:spPr bwMode="auto">
          <a:xfrm>
            <a:off x="3311244" y="2240846"/>
            <a:ext cx="58327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Use the universal meter to measure the terminal block (L and N poles)  and compare the value and the rated input voltage on the label. </a:t>
            </a:r>
            <a:endParaRPr lang="zh-CN" altLang="en-US" b="1" dirty="0">
              <a:latin typeface="+mj-ea"/>
              <a:ea typeface="+mj-ea"/>
            </a:endParaRPr>
          </a:p>
        </p:txBody>
      </p:sp>
      <p:cxnSp>
        <p:nvCxnSpPr>
          <p:cNvPr id="28" name="直接箭头连接符 27"/>
          <p:cNvCxnSpPr>
            <a:stCxn id="23" idx="0"/>
            <a:endCxn id="31755" idx="4"/>
          </p:cNvCxnSpPr>
          <p:nvPr/>
        </p:nvCxnSpPr>
        <p:spPr>
          <a:xfrm flipV="1">
            <a:off x="1384915" y="2780916"/>
            <a:ext cx="162693" cy="11881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 txBox="1">
            <a:spLocks/>
          </p:cNvSpPr>
          <p:nvPr/>
        </p:nvSpPr>
        <p:spPr bwMode="auto">
          <a:xfrm>
            <a:off x="3384550" y="1593850"/>
            <a:ext cx="2051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44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目     录</a:t>
            </a:r>
            <a:endParaRPr lang="zh-CN" altLang="en-US" sz="4400" dirty="0"/>
          </a:p>
        </p:txBody>
      </p:sp>
      <p:sp>
        <p:nvSpPr>
          <p:cNvPr id="14339" name="标题 1"/>
          <p:cNvSpPr txBox="1">
            <a:spLocks/>
          </p:cNvSpPr>
          <p:nvPr/>
        </p:nvSpPr>
        <p:spPr bwMode="auto">
          <a:xfrm>
            <a:off x="901700" y="2673350"/>
            <a:ext cx="7232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400" dirty="0" smtClean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、产品信息</a:t>
            </a:r>
            <a:r>
              <a:rPr lang="en-US" altLang="zh-CN" sz="2400" dirty="0" smtClean="0">
                <a:latin typeface="华文细黑" pitchFamily="2" charset="-122"/>
                <a:ea typeface="华文细黑" pitchFamily="2" charset="-122"/>
              </a:rPr>
              <a:t>… </a:t>
            </a:r>
            <a:r>
              <a:rPr lang="en-US" altLang="zh-CN" sz="2400" dirty="0">
                <a:latin typeface="华文细黑" pitchFamily="2" charset="-122"/>
                <a:ea typeface="华文细黑" pitchFamily="2" charset="-122"/>
              </a:rPr>
              <a:t>… … … … … … … … … … … … 2</a:t>
            </a:r>
          </a:p>
          <a:p>
            <a:endParaRPr lang="en-US" altLang="zh-CN" sz="2400" dirty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2400" dirty="0" smtClean="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zh-CN" altLang="en-US" sz="2400" dirty="0">
                <a:latin typeface="华文细黑" pitchFamily="2" charset="-122"/>
                <a:ea typeface="华文细黑" pitchFamily="2" charset="-122"/>
              </a:rPr>
              <a:t>安装指导</a:t>
            </a:r>
            <a:r>
              <a:rPr lang="en-US" altLang="zh-CN" sz="2400" dirty="0">
                <a:latin typeface="华文细黑" pitchFamily="2" charset="-122"/>
                <a:ea typeface="华文细黑" pitchFamily="2" charset="-122"/>
              </a:rPr>
              <a:t>… … … … … … … … … … … … … </a:t>
            </a:r>
            <a:r>
              <a:rPr lang="en-US" altLang="zh-CN" sz="2400" dirty="0" smtClean="0">
                <a:latin typeface="华文细黑" pitchFamily="2" charset="-122"/>
                <a:ea typeface="华文细黑" pitchFamily="2" charset="-122"/>
              </a:rPr>
              <a:t>5</a:t>
            </a:r>
            <a:endParaRPr lang="en-US" altLang="zh-CN" sz="2400" dirty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2400" dirty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2400" dirty="0" smtClean="0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zh-CN" altLang="en-US" sz="2400" dirty="0">
                <a:latin typeface="华文细黑" pitchFamily="2" charset="-122"/>
                <a:ea typeface="华文细黑" pitchFamily="2" charset="-122"/>
              </a:rPr>
              <a:t>常见故障排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查 </a:t>
            </a:r>
            <a:r>
              <a:rPr lang="en-US" altLang="zh-CN" sz="2400" dirty="0" smtClean="0">
                <a:latin typeface="华文细黑" pitchFamily="2" charset="-122"/>
                <a:ea typeface="华文细黑" pitchFamily="2" charset="-122"/>
              </a:rPr>
              <a:t>… </a:t>
            </a:r>
            <a:r>
              <a:rPr lang="en-US" altLang="zh-CN" sz="2400" dirty="0">
                <a:latin typeface="华文细黑" pitchFamily="2" charset="-122"/>
                <a:ea typeface="华文细黑" pitchFamily="2" charset="-122"/>
              </a:rPr>
              <a:t>… … … … … … … … … …</a:t>
            </a:r>
            <a:r>
              <a:rPr lang="en-US" altLang="zh-CN" sz="2400" dirty="0" smtClean="0">
                <a:latin typeface="华文细黑" pitchFamily="2" charset="-122"/>
                <a:ea typeface="华文细黑" pitchFamily="2" charset="-122"/>
              </a:rPr>
              <a:t>15</a:t>
            </a:r>
            <a:endParaRPr lang="zh-CN" altLang="en-US" sz="24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78E204B8-8B27-4725-B219-C706D3A1DF6D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灯片编号占位符 1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6DDB3FCD-051C-4128-8136-3CC7FFE03E42}" type="slidenum">
              <a:rPr lang="zh-CN" altLang="en-US" smtClean="0"/>
              <a:pPr/>
              <a:t>19</a:t>
            </a:fld>
            <a:endParaRPr lang="zh-CN" altLang="en-US" smtClean="0"/>
          </a:p>
        </p:txBody>
      </p:sp>
      <p:pic>
        <p:nvPicPr>
          <p:cNvPr id="7" name="图片 6" descr="DSC_3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32" y="2636130"/>
            <a:ext cx="4860630" cy="3231802"/>
          </a:xfrm>
          <a:prstGeom prst="rect">
            <a:avLst/>
          </a:prstGeom>
        </p:spPr>
      </p:pic>
      <p:pic>
        <p:nvPicPr>
          <p:cNvPr id="8" name="图片 7" descr="DSC_3303.JPG"/>
          <p:cNvPicPr>
            <a:picLocks noChangeAspect="1"/>
          </p:cNvPicPr>
          <p:nvPr/>
        </p:nvPicPr>
        <p:blipFill>
          <a:blip r:embed="rId3" cstate="print"/>
          <a:srcRect l="5508" t="16568" r="28398" b="17162"/>
          <a:stretch>
            <a:fillRect/>
          </a:stretch>
        </p:blipFill>
        <p:spPr>
          <a:xfrm>
            <a:off x="467468" y="2564888"/>
            <a:ext cx="2754357" cy="1836238"/>
          </a:xfrm>
          <a:prstGeom prst="rect">
            <a:avLst/>
          </a:prstGeom>
        </p:spPr>
      </p:pic>
      <p:pic>
        <p:nvPicPr>
          <p:cNvPr id="6" name="图片 5" descr="DSC_3307.JPG"/>
          <p:cNvPicPr>
            <a:picLocks noChangeAspect="1"/>
          </p:cNvPicPr>
          <p:nvPr/>
        </p:nvPicPr>
        <p:blipFill>
          <a:blip r:embed="rId4" cstate="print"/>
          <a:srcRect l="41679" t="40869" r="37757" b="34002"/>
          <a:stretch>
            <a:fillRect/>
          </a:stretch>
        </p:blipFill>
        <p:spPr>
          <a:xfrm>
            <a:off x="791510" y="4617154"/>
            <a:ext cx="1861165" cy="1512196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6192210" y="3645028"/>
            <a:ext cx="1188154" cy="864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9" idx="2"/>
            <a:endCxn id="6" idx="3"/>
          </p:cNvCxnSpPr>
          <p:nvPr/>
        </p:nvCxnSpPr>
        <p:spPr>
          <a:xfrm flipH="1">
            <a:off x="2652675" y="4077084"/>
            <a:ext cx="3539535" cy="1296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8"/>
          <p:cNvSpPr>
            <a:spLocks noChangeArrowheads="1"/>
          </p:cNvSpPr>
          <p:nvPr/>
        </p:nvSpPr>
        <p:spPr bwMode="auto">
          <a:xfrm>
            <a:off x="251440" y="1052692"/>
            <a:ext cx="86411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3.2 Analysis:  No power on the input terminal of the power supply board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Measure whether the voltage is normal on the input terminal of the power supply board. If there is no power , check  whether there is poor contact from terminal block to the input terminal. If the voltage is normal , check  other parts of the board.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 </a:t>
            </a: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灯片编号占位符 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5FBA586E-2AFB-49DF-AD33-194AC378C2E8}" type="slidenum">
              <a:rPr lang="zh-CN" altLang="en-US" smtClean="0"/>
              <a:pPr/>
              <a:t>20</a:t>
            </a:fld>
            <a:endParaRPr lang="zh-CN" altLang="en-US" smtClean="0"/>
          </a:p>
        </p:txBody>
      </p:sp>
      <p:pic>
        <p:nvPicPr>
          <p:cNvPr id="6" name="图片 5" descr="DSC_3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482" y="2854457"/>
            <a:ext cx="4536588" cy="3016348"/>
          </a:xfrm>
          <a:prstGeom prst="rect">
            <a:avLst/>
          </a:prstGeom>
        </p:spPr>
      </p:pic>
      <p:pic>
        <p:nvPicPr>
          <p:cNvPr id="7" name="图片 6" descr="DSC_3310.JPG"/>
          <p:cNvPicPr>
            <a:picLocks noChangeAspect="1"/>
          </p:cNvPicPr>
          <p:nvPr/>
        </p:nvPicPr>
        <p:blipFill>
          <a:blip r:embed="rId3" cstate="print"/>
          <a:srcRect l="34644" t="39663" r="53114" b="37564"/>
          <a:stretch>
            <a:fillRect/>
          </a:stretch>
        </p:blipFill>
        <p:spPr>
          <a:xfrm>
            <a:off x="5544126" y="2920198"/>
            <a:ext cx="2376308" cy="2939118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2951790" y="4509140"/>
            <a:ext cx="1188154" cy="864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stCxn id="8" idx="6"/>
            <a:endCxn id="7" idx="1"/>
          </p:cNvCxnSpPr>
          <p:nvPr/>
        </p:nvCxnSpPr>
        <p:spPr>
          <a:xfrm flipV="1">
            <a:off x="4139944" y="4389757"/>
            <a:ext cx="1404182" cy="5514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251440" y="1052692"/>
            <a:ext cx="83121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3.3Analysis:  the power supply board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Observe whether some electronic components are damaged and give off bad smell. If not , measure whether the voltage is normal on the output terminal.  If there is no voltage ( DC ) or very low   , replace the power supply board . If the output is normal , check the LED board       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灯片编号占位符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63FE05D-6DA4-44A5-A496-A92F0EBA72DA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  <p:pic>
        <p:nvPicPr>
          <p:cNvPr id="7" name="图片 6" descr="DSC_3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3846" y="2672902"/>
            <a:ext cx="5059358" cy="3363935"/>
          </a:xfrm>
          <a:prstGeom prst="rect">
            <a:avLst/>
          </a:prstGeom>
        </p:spPr>
      </p:pic>
      <p:pic>
        <p:nvPicPr>
          <p:cNvPr id="8" name="图片 7" descr="DSC_3347.JPG"/>
          <p:cNvPicPr>
            <a:picLocks noChangeAspect="1"/>
          </p:cNvPicPr>
          <p:nvPr/>
        </p:nvPicPr>
        <p:blipFill>
          <a:blip r:embed="rId3" cstate="print"/>
          <a:srcRect l="29551" t="24074" r="59368" b="42592"/>
          <a:stretch>
            <a:fillRect/>
          </a:stretch>
        </p:blipFill>
        <p:spPr>
          <a:xfrm>
            <a:off x="7488378" y="2672902"/>
            <a:ext cx="972126" cy="1944252"/>
          </a:xfrm>
          <a:prstGeom prst="rect">
            <a:avLst/>
          </a:prstGeom>
        </p:spPr>
      </p:pic>
      <p:pic>
        <p:nvPicPr>
          <p:cNvPr id="9" name="图片 8" descr="DSC_3346.JPG"/>
          <p:cNvPicPr>
            <a:picLocks noChangeAspect="1"/>
          </p:cNvPicPr>
          <p:nvPr/>
        </p:nvPicPr>
        <p:blipFill>
          <a:blip r:embed="rId4" cstate="print"/>
          <a:srcRect l="39368" t="39340" r="48819" b="39341"/>
          <a:stretch>
            <a:fillRect/>
          </a:stretch>
        </p:blipFill>
        <p:spPr>
          <a:xfrm>
            <a:off x="467468" y="2672902"/>
            <a:ext cx="2808364" cy="3370037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5112070" y="3969070"/>
            <a:ext cx="1188154" cy="864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10" idx="2"/>
            <a:endCxn id="9" idx="3"/>
          </p:cNvCxnSpPr>
          <p:nvPr/>
        </p:nvCxnSpPr>
        <p:spPr>
          <a:xfrm flipH="1" flipV="1">
            <a:off x="3275832" y="4357921"/>
            <a:ext cx="1836238" cy="432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8"/>
          <p:cNvSpPr>
            <a:spLocks noChangeArrowheads="1"/>
          </p:cNvSpPr>
          <p:nvPr/>
        </p:nvSpPr>
        <p:spPr bwMode="auto">
          <a:xfrm>
            <a:off x="251440" y="1052692"/>
            <a:ext cx="86411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3.4 Analysis:  the LED board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Measure the voltage between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+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and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-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on the LED board . If the voltage is normal , replace the LED board.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               If not , check the cables and connector from the power board to the LED board, then measure again. </a:t>
            </a: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7" name="灯片编号占位符 1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875DEC21-203E-4D48-A65C-D1DFF6133E9D}" type="slidenum">
              <a:rPr lang="zh-CN" altLang="en-US" smtClean="0"/>
              <a:pPr/>
              <a:t>22</a:t>
            </a:fld>
            <a:endParaRPr lang="zh-CN" altLang="en-US" smtClean="0"/>
          </a:p>
        </p:txBody>
      </p:sp>
      <p:pic>
        <p:nvPicPr>
          <p:cNvPr id="7" name="图片 6" descr="DSC_3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3846" y="2672902"/>
            <a:ext cx="5059358" cy="3363935"/>
          </a:xfrm>
          <a:prstGeom prst="rect">
            <a:avLst/>
          </a:prstGeom>
        </p:spPr>
      </p:pic>
      <p:pic>
        <p:nvPicPr>
          <p:cNvPr id="8" name="图片 7" descr="DSC_3347.JPG"/>
          <p:cNvPicPr>
            <a:picLocks noChangeAspect="1"/>
          </p:cNvPicPr>
          <p:nvPr/>
        </p:nvPicPr>
        <p:blipFill>
          <a:blip r:embed="rId3" cstate="print"/>
          <a:srcRect l="29551" t="24074" r="59368" b="42592"/>
          <a:stretch>
            <a:fillRect/>
          </a:stretch>
        </p:blipFill>
        <p:spPr>
          <a:xfrm>
            <a:off x="7488378" y="2672902"/>
            <a:ext cx="972126" cy="1944252"/>
          </a:xfrm>
          <a:prstGeom prst="rect">
            <a:avLst/>
          </a:prstGeom>
        </p:spPr>
      </p:pic>
      <p:pic>
        <p:nvPicPr>
          <p:cNvPr id="9" name="图片 8" descr="DSC_3346.JPG"/>
          <p:cNvPicPr>
            <a:picLocks noChangeAspect="1"/>
          </p:cNvPicPr>
          <p:nvPr/>
        </p:nvPicPr>
        <p:blipFill>
          <a:blip r:embed="rId4" cstate="print"/>
          <a:srcRect l="39368" t="39340" r="48819" b="39341"/>
          <a:stretch>
            <a:fillRect/>
          </a:stretch>
        </p:blipFill>
        <p:spPr>
          <a:xfrm>
            <a:off x="467468" y="2672902"/>
            <a:ext cx="2808364" cy="3370037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5112070" y="3969070"/>
            <a:ext cx="1188154" cy="864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10" idx="2"/>
            <a:endCxn id="9" idx="3"/>
          </p:cNvCxnSpPr>
          <p:nvPr/>
        </p:nvCxnSpPr>
        <p:spPr>
          <a:xfrm flipH="1" flipV="1">
            <a:off x="3275832" y="4357921"/>
            <a:ext cx="1836238" cy="432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8"/>
          <p:cNvSpPr>
            <a:spLocks noChangeArrowheads="1"/>
          </p:cNvSpPr>
          <p:nvPr/>
        </p:nvSpPr>
        <p:spPr bwMode="auto">
          <a:xfrm>
            <a:off x="251440" y="1052692"/>
            <a:ext cx="83121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4.1 Analysis:  Parts of the LED chips are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Measure the voltage between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+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and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-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of the input terminal. If the voltage is normal , replace the LED board. If there is more high voltage ( DC ), check the power supply board       </a:t>
            </a: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51440" y="728650"/>
            <a:ext cx="3110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4. Some LED chips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3"/>
          <p:cNvSpPr>
            <a:spLocks noChangeArrowheads="1"/>
          </p:cNvSpPr>
          <p:nvPr/>
        </p:nvSpPr>
        <p:spPr bwMode="auto">
          <a:xfrm>
            <a:off x="361950" y="1054100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3.6</a:t>
            </a:r>
            <a:r>
              <a:rPr lang="zh-CN" altLang="en-US" b="1" dirty="0">
                <a:latin typeface="华文细黑" pitchFamily="2" charset="-122"/>
                <a:ea typeface="华文细黑" pitchFamily="2" charset="-122"/>
              </a:rPr>
              <a:t>、灯具频闪</a:t>
            </a:r>
            <a:endParaRPr lang="en-US" altLang="zh-CN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3251" name="矩形 6"/>
          <p:cNvSpPr>
            <a:spLocks noChangeArrowheads="1"/>
          </p:cNvSpPr>
          <p:nvPr/>
        </p:nvSpPr>
        <p:spPr bwMode="auto">
          <a:xfrm>
            <a:off x="361950" y="1425575"/>
            <a:ext cx="809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B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原因分析：灯具内部线路接触不良</a:t>
            </a:r>
          </a:p>
          <a:p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故障排查及解决方法：因灯具使用时间过长而出现老化、灯具使用环境恶劣等因素，导致灯具内部元器件老化、接线处接触不良等。需要检测灯具内部各零部件、接线处是否正常。</a:t>
            </a:r>
          </a:p>
        </p:txBody>
      </p:sp>
      <p:sp>
        <p:nvSpPr>
          <p:cNvPr id="53265" name="标题 1"/>
          <p:cNvSpPr txBox="1">
            <a:spLocks/>
          </p:cNvSpPr>
          <p:nvPr/>
        </p:nvSpPr>
        <p:spPr bwMode="auto">
          <a:xfrm>
            <a:off x="250825" y="188913"/>
            <a:ext cx="3997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3</a:t>
            </a:r>
            <a:r>
              <a:rPr lang="zh-CN" altLang="en-US" sz="3200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、</a:t>
            </a:r>
            <a:r>
              <a:rPr lang="zh-CN" altLang="en-US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常见故障排查</a:t>
            </a:r>
            <a:endParaRPr lang="zh-CN" altLang="en-US" sz="3200" dirty="0"/>
          </a:p>
        </p:txBody>
      </p:sp>
      <p:sp>
        <p:nvSpPr>
          <p:cNvPr id="53266" name="灯片编号占位符 1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70E0604C-F958-4315-8A4B-59D1B3397398}" type="slidenum">
              <a:rPr lang="zh-CN" altLang="en-US" smtClean="0"/>
              <a:pPr/>
              <a:t>23</a:t>
            </a:fld>
            <a:endParaRPr lang="zh-CN" altLang="en-US" smtClean="0"/>
          </a:p>
        </p:txBody>
      </p:sp>
      <p:pic>
        <p:nvPicPr>
          <p:cNvPr id="6" name="图片 5" descr="DSC_3302.JPG"/>
          <p:cNvPicPr>
            <a:picLocks noChangeAspect="1"/>
          </p:cNvPicPr>
          <p:nvPr/>
        </p:nvPicPr>
        <p:blipFill>
          <a:blip r:embed="rId2" cstate="print"/>
          <a:srcRect t="7362" r="14562" b="10915"/>
          <a:stretch>
            <a:fillRect/>
          </a:stretch>
        </p:blipFill>
        <p:spPr>
          <a:xfrm>
            <a:off x="1763636" y="2672902"/>
            <a:ext cx="4644602" cy="2953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18"/>
          <p:cNvSpPr>
            <a:spLocks noChangeArrowheads="1"/>
          </p:cNvSpPr>
          <p:nvPr/>
        </p:nvSpPr>
        <p:spPr bwMode="auto">
          <a:xfrm>
            <a:off x="0" y="1052692"/>
            <a:ext cx="85281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      Analysis:  </a:t>
            </a:r>
            <a:r>
              <a:rPr lang="en-US" altLang="zh-CN" sz="2400" dirty="0" smtClean="0">
                <a:latin typeface="+mj-ea"/>
              </a:rPr>
              <a:t>Reference to the steps of </a:t>
            </a:r>
            <a:r>
              <a:rPr lang="en-US" altLang="zh-CN" sz="2400" b="1" dirty="0" smtClean="0">
                <a:latin typeface="+mj-ea"/>
              </a:rPr>
              <a:t>3. Lamp failure</a:t>
            </a:r>
            <a:endParaRPr lang="en-US" altLang="zh-CN" dirty="0" smtClean="0">
              <a:latin typeface="+mj-ea"/>
            </a:endParaRP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251440" y="728650"/>
            <a:ext cx="2409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5. LED flash rapidly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箭头连接符 27"/>
          <p:cNvCxnSpPr>
            <a:stCxn id="23" idx="3"/>
            <a:endCxn id="24" idx="1"/>
          </p:cNvCxnSpPr>
          <p:nvPr/>
        </p:nvCxnSpPr>
        <p:spPr>
          <a:xfrm>
            <a:off x="2308278" y="2078825"/>
            <a:ext cx="859540" cy="599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9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54" y="1484748"/>
            <a:ext cx="1948824" cy="1188154"/>
          </a:xfrm>
          <a:prstGeom prst="rect">
            <a:avLst/>
          </a:prstGeom>
          <a:noFill/>
        </p:spPr>
      </p:pic>
      <p:pic>
        <p:nvPicPr>
          <p:cNvPr id="24" name="Picture 6774" descr="DSC055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818" y="1376734"/>
            <a:ext cx="2505075" cy="1524000"/>
          </a:xfrm>
          <a:prstGeom prst="rect">
            <a:avLst/>
          </a:prstGeom>
          <a:noFill/>
        </p:spPr>
      </p:pic>
      <p:sp>
        <p:nvSpPr>
          <p:cNvPr id="34" name="矩形 33"/>
          <p:cNvSpPr/>
          <p:nvPr/>
        </p:nvSpPr>
        <p:spPr>
          <a:xfrm>
            <a:off x="3383846" y="2996944"/>
            <a:ext cx="1836238" cy="540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Remove the reflector part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5" name="Picture 6767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6516252" y="1700776"/>
            <a:ext cx="2219325" cy="1562100"/>
          </a:xfrm>
          <a:prstGeom prst="rect">
            <a:avLst/>
          </a:prstGeom>
          <a:noFill/>
        </p:spPr>
      </p:pic>
      <p:cxnSp>
        <p:nvCxnSpPr>
          <p:cNvPr id="36" name="直接箭头连接符 35"/>
          <p:cNvCxnSpPr>
            <a:stCxn id="24" idx="3"/>
            <a:endCxn id="35" idx="1"/>
          </p:cNvCxnSpPr>
          <p:nvPr/>
        </p:nvCxnSpPr>
        <p:spPr>
          <a:xfrm>
            <a:off x="5672893" y="2138734"/>
            <a:ext cx="843359" cy="343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6740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6732280" y="1052692"/>
            <a:ext cx="542925" cy="485775"/>
          </a:xfrm>
          <a:prstGeom prst="rect">
            <a:avLst/>
          </a:prstGeom>
          <a:noFill/>
        </p:spPr>
      </p:pic>
      <p:cxnSp>
        <p:nvCxnSpPr>
          <p:cNvPr id="44" name="直接箭头连接符 43"/>
          <p:cNvCxnSpPr>
            <a:stCxn id="24" idx="3"/>
            <a:endCxn id="41" idx="1"/>
          </p:cNvCxnSpPr>
          <p:nvPr/>
        </p:nvCxnSpPr>
        <p:spPr>
          <a:xfrm flipV="1">
            <a:off x="5672893" y="1295580"/>
            <a:ext cx="1059387" cy="843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6840294" y="3537014"/>
            <a:ext cx="1836238" cy="540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Remove the plastic sleeves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1" name="Picture 6765"/>
          <p:cNvPicPr>
            <a:picLocks noChangeAspect="1" noChangeArrowheads="1"/>
          </p:cNvPicPr>
          <p:nvPr/>
        </p:nvPicPr>
        <p:blipFill>
          <a:blip r:embed="rId7" cstate="print">
            <a:lum bright="-6000"/>
          </a:blip>
          <a:srcRect/>
          <a:stretch>
            <a:fillRect/>
          </a:stretch>
        </p:blipFill>
        <p:spPr bwMode="auto">
          <a:xfrm>
            <a:off x="4247958" y="4077083"/>
            <a:ext cx="2592336" cy="1813473"/>
          </a:xfrm>
          <a:prstGeom prst="rect">
            <a:avLst/>
          </a:prstGeom>
          <a:noFill/>
        </p:spPr>
      </p:pic>
      <p:sp>
        <p:nvSpPr>
          <p:cNvPr id="52" name="Oval 6877"/>
          <p:cNvSpPr>
            <a:spLocks noChangeArrowheads="1"/>
          </p:cNvSpPr>
          <p:nvPr/>
        </p:nvSpPr>
        <p:spPr bwMode="auto">
          <a:xfrm>
            <a:off x="5004056" y="4509140"/>
            <a:ext cx="1000125" cy="733425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</p:sp>
      <p:cxnSp>
        <p:nvCxnSpPr>
          <p:cNvPr id="53" name="直接箭头连接符 52"/>
          <p:cNvCxnSpPr>
            <a:stCxn id="35" idx="2"/>
            <a:endCxn id="51" idx="0"/>
          </p:cNvCxnSpPr>
          <p:nvPr/>
        </p:nvCxnSpPr>
        <p:spPr>
          <a:xfrm flipH="1">
            <a:off x="5544126" y="3262876"/>
            <a:ext cx="2081789" cy="8142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1979664" y="4617154"/>
            <a:ext cx="2160280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Unsolder the power cables and remove the LED board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6. How to replace the LED board</a:t>
            </a:r>
          </a:p>
        </p:txBody>
      </p:sp>
      <p:sp>
        <p:nvSpPr>
          <p:cNvPr id="19" name="矩形 18"/>
          <p:cNvSpPr/>
          <p:nvPr/>
        </p:nvSpPr>
        <p:spPr>
          <a:xfrm>
            <a:off x="467469" y="2888930"/>
            <a:ext cx="2268294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Remove the lamp cover</a:t>
            </a:r>
            <a:endParaRPr lang="zh-CN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575482" y="1268720"/>
            <a:ext cx="8209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Open the package of the new LED board, install it by reverse operation of the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r>
              <a:rPr lang="en-US" altLang="zh-CN" b="1" dirty="0" smtClean="0">
                <a:latin typeface="+mj-ea"/>
                <a:ea typeface="+mj-ea"/>
              </a:rPr>
              <a:t>6 </a:t>
            </a:r>
            <a:r>
              <a:rPr lang="en-US" altLang="zh-CN" b="1" dirty="0" smtClean="0">
                <a:latin typeface="+mj-ea"/>
              </a:rPr>
              <a:t>How to replace the LED board</a:t>
            </a:r>
            <a:endParaRPr lang="en-US" altLang="zh-CN" b="1" dirty="0" smtClean="0">
              <a:latin typeface="+mj-ea"/>
              <a:ea typeface="+mj-ea"/>
            </a:endParaRP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900113" y="2565400"/>
            <a:ext cx="6264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Caution</a:t>
            </a:r>
            <a:r>
              <a:rPr lang="zh-CN" altLang="en-US" sz="2800" dirty="0" smtClean="0">
                <a:latin typeface="+mj-ea"/>
                <a:ea typeface="+mj-ea"/>
              </a:rPr>
              <a:t>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The lighting fixture should be energized more than 2 hours before tighten the screws to evaporate the water inside , then, shut down and tighten all screws.</a:t>
            </a:r>
            <a:endParaRPr lang="en-US" altLang="zh-CN" sz="2800" dirty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6. </a:t>
            </a:r>
            <a:r>
              <a:rPr lang="en-US" altLang="zh-CN" b="1" dirty="0" smtClean="0">
                <a:latin typeface="+mj-ea"/>
              </a:rPr>
              <a:t>How to replace the LED board</a:t>
            </a:r>
            <a:endParaRPr lang="en-US" altLang="zh-CN" sz="2000" b="1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3212972"/>
            <a:ext cx="2627748" cy="432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Open the side cover</a:t>
            </a:r>
            <a:endParaRPr lang="zh-CN" altLang="en-US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9" name="Picture 6821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251440" y="1484748"/>
            <a:ext cx="2676525" cy="1704975"/>
          </a:xfrm>
          <a:prstGeom prst="rect">
            <a:avLst/>
          </a:prstGeom>
          <a:noFill/>
        </p:spPr>
      </p:pic>
      <p:pic>
        <p:nvPicPr>
          <p:cNvPr id="23" name="Picture 66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32" y="1484748"/>
            <a:ext cx="2300063" cy="1728224"/>
          </a:xfrm>
          <a:prstGeom prst="rect">
            <a:avLst/>
          </a:prstGeom>
          <a:noFill/>
        </p:spPr>
      </p:pic>
      <p:sp>
        <p:nvSpPr>
          <p:cNvPr id="25" name="矩形 24"/>
          <p:cNvSpPr/>
          <p:nvPr/>
        </p:nvSpPr>
        <p:spPr>
          <a:xfrm>
            <a:off x="5652140" y="836664"/>
            <a:ext cx="2052266" cy="75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Draw out the power board</a:t>
            </a:r>
            <a:endParaRPr lang="zh-CN" altLang="en-US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6" name="Picture 66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2549" y="1592762"/>
            <a:ext cx="2721451" cy="2045212"/>
          </a:xfrm>
          <a:prstGeom prst="rect">
            <a:avLst/>
          </a:prstGeom>
          <a:noFill/>
        </p:spPr>
      </p:pic>
      <p:cxnSp>
        <p:nvCxnSpPr>
          <p:cNvPr id="29" name="直接箭头连接符 28"/>
          <p:cNvCxnSpPr>
            <a:endCxn id="23" idx="1"/>
          </p:cNvCxnSpPr>
          <p:nvPr/>
        </p:nvCxnSpPr>
        <p:spPr>
          <a:xfrm>
            <a:off x="2927965" y="2337236"/>
            <a:ext cx="347867" cy="11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3" idx="3"/>
            <a:endCxn id="26" idx="1"/>
          </p:cNvCxnSpPr>
          <p:nvPr/>
        </p:nvCxnSpPr>
        <p:spPr>
          <a:xfrm>
            <a:off x="5575895" y="2348860"/>
            <a:ext cx="846654" cy="2665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609"/>
          <p:cNvPicPr>
            <a:picLocks noChangeAspect="1" noChangeArrowheads="1"/>
          </p:cNvPicPr>
          <p:nvPr/>
        </p:nvPicPr>
        <p:blipFill>
          <a:blip r:embed="rId6" cstate="print"/>
          <a:srcRect t="9916" r="33333"/>
          <a:stretch>
            <a:fillRect/>
          </a:stretch>
        </p:blipFill>
        <p:spPr bwMode="auto">
          <a:xfrm>
            <a:off x="0" y="3861056"/>
            <a:ext cx="2162285" cy="2182546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2087678" y="3861056"/>
            <a:ext cx="1728224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Unsolder the power cables</a:t>
            </a:r>
            <a:endParaRPr lang="zh-CN" altLang="en-US" sz="16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1" name="Picture 69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0294" y="3969070"/>
            <a:ext cx="1905000" cy="1123950"/>
          </a:xfrm>
          <a:prstGeom prst="rect">
            <a:avLst/>
          </a:prstGeom>
          <a:noFill/>
        </p:spPr>
      </p:pic>
      <p:cxnSp>
        <p:nvCxnSpPr>
          <p:cNvPr id="46" name="直接箭头连接符 45"/>
          <p:cNvCxnSpPr>
            <a:endCxn id="41" idx="0"/>
          </p:cNvCxnSpPr>
          <p:nvPr/>
        </p:nvCxnSpPr>
        <p:spPr>
          <a:xfrm flipH="1">
            <a:off x="7792794" y="3645028"/>
            <a:ext cx="19626" cy="324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697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0154" y="5265238"/>
            <a:ext cx="1847850" cy="1143000"/>
          </a:xfrm>
          <a:prstGeom prst="rect">
            <a:avLst/>
          </a:prstGeom>
          <a:noFill/>
        </p:spPr>
      </p:pic>
      <p:cxnSp>
        <p:nvCxnSpPr>
          <p:cNvPr id="50" name="直接箭头连接符 49"/>
          <p:cNvCxnSpPr>
            <a:stCxn id="41" idx="2"/>
            <a:endCxn id="48" idx="0"/>
          </p:cNvCxnSpPr>
          <p:nvPr/>
        </p:nvCxnSpPr>
        <p:spPr>
          <a:xfrm flipH="1">
            <a:off x="6684079" y="5093020"/>
            <a:ext cx="1108715" cy="1722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697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861056"/>
            <a:ext cx="1866900" cy="1162050"/>
          </a:xfrm>
          <a:prstGeom prst="rect">
            <a:avLst/>
          </a:prstGeom>
          <a:noFill/>
        </p:spPr>
      </p:pic>
      <p:cxnSp>
        <p:nvCxnSpPr>
          <p:cNvPr id="54" name="直接箭头连接符 53"/>
          <p:cNvCxnSpPr>
            <a:stCxn id="48" idx="0"/>
            <a:endCxn id="53" idx="2"/>
          </p:cNvCxnSpPr>
          <p:nvPr/>
        </p:nvCxnSpPr>
        <p:spPr>
          <a:xfrm flipH="1" flipV="1">
            <a:off x="5505450" y="5023106"/>
            <a:ext cx="1178629" cy="242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96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11812" y="5049210"/>
            <a:ext cx="2168778" cy="1378078"/>
          </a:xfrm>
          <a:prstGeom prst="rect">
            <a:avLst/>
          </a:prstGeom>
          <a:noFill/>
        </p:spPr>
      </p:pic>
      <p:cxnSp>
        <p:nvCxnSpPr>
          <p:cNvPr id="58" name="直接箭头连接符 57"/>
          <p:cNvCxnSpPr>
            <a:stCxn id="53" idx="1"/>
            <a:endCxn id="57" idx="0"/>
          </p:cNvCxnSpPr>
          <p:nvPr/>
        </p:nvCxnSpPr>
        <p:spPr>
          <a:xfrm flipH="1">
            <a:off x="3696201" y="4442081"/>
            <a:ext cx="875799" cy="6071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7847832" y="5265238"/>
            <a:ext cx="1296168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Tear off the package </a:t>
            </a:r>
            <a:endParaRPr lang="zh-CN" altLang="en-US" sz="14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896042" y="5481266"/>
            <a:ext cx="864112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Dismantle  the bracket</a:t>
            </a:r>
            <a:endParaRPr lang="zh-CN" altLang="en-US" sz="14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6" name="Oval 6877"/>
          <p:cNvSpPr>
            <a:spLocks noChangeArrowheads="1"/>
          </p:cNvSpPr>
          <p:nvPr/>
        </p:nvSpPr>
        <p:spPr bwMode="auto">
          <a:xfrm>
            <a:off x="4355972" y="5049210"/>
            <a:ext cx="324042" cy="409383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</p:sp>
      <p:sp>
        <p:nvSpPr>
          <p:cNvPr id="68" name="Oval 6877"/>
          <p:cNvSpPr>
            <a:spLocks noChangeArrowheads="1"/>
          </p:cNvSpPr>
          <p:nvPr/>
        </p:nvSpPr>
        <p:spPr bwMode="auto">
          <a:xfrm>
            <a:off x="4355972" y="6129350"/>
            <a:ext cx="432056" cy="301369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</p:sp>
      <p:cxnSp>
        <p:nvCxnSpPr>
          <p:cNvPr id="69" name="直接箭头连接符 68"/>
          <p:cNvCxnSpPr>
            <a:stCxn id="57" idx="1"/>
            <a:endCxn id="35" idx="3"/>
          </p:cNvCxnSpPr>
          <p:nvPr/>
        </p:nvCxnSpPr>
        <p:spPr>
          <a:xfrm flipH="1" flipV="1">
            <a:off x="2162285" y="4952329"/>
            <a:ext cx="449527" cy="785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251440" y="728650"/>
            <a:ext cx="5076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power supply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575482" y="1484748"/>
            <a:ext cx="8101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Open the package of the new power supply board, install it by reverse operation of the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r>
              <a:rPr lang="en-US" altLang="zh-CN" b="1" dirty="0" smtClean="0">
                <a:latin typeface="+mj-ea"/>
              </a:rPr>
              <a:t>How to replace the power supply board</a:t>
            </a:r>
            <a:endParaRPr lang="en-US" altLang="zh-CN" b="1" dirty="0" smtClean="0">
              <a:latin typeface="+mj-ea"/>
              <a:ea typeface="+mj-ea"/>
            </a:endParaRP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900113" y="2565400"/>
            <a:ext cx="6264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Caution</a:t>
            </a:r>
            <a:r>
              <a:rPr lang="zh-CN" altLang="en-US" sz="2800" dirty="0" smtClean="0">
                <a:latin typeface="+mj-ea"/>
                <a:ea typeface="+mj-ea"/>
              </a:rPr>
              <a:t>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The lighting fixture should be energized more than 2 hours before tighten the screws to evaporate the water inside , then, shut down and tighten all screws.</a:t>
            </a:r>
            <a:endParaRPr lang="en-US" altLang="zh-CN" sz="2800" dirty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5076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power supply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灯片编号占位符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DC56BDB5-4B13-4DEF-97AD-C77915819E4B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  <p:pic>
        <p:nvPicPr>
          <p:cNvPr id="7" name="图片 6" descr="Frog install副本"/>
          <p:cNvPicPr/>
          <p:nvPr/>
        </p:nvPicPr>
        <p:blipFill>
          <a:blip r:embed="rId3" cstate="print"/>
          <a:srcRect l="2240" t="4118"/>
          <a:stretch>
            <a:fillRect/>
          </a:stretch>
        </p:blipFill>
        <p:spPr bwMode="auto">
          <a:xfrm>
            <a:off x="1115552" y="1376734"/>
            <a:ext cx="6264812" cy="486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467468" y="728650"/>
            <a:ext cx="1895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1. Appearance</a:t>
            </a:r>
            <a:endParaRPr lang="en-US" altLang="zh-CN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79664" y="2456874"/>
            <a:ext cx="604712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7587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1647E17-A4EB-4555-A30F-5BA2C0AE7B65}" type="slidenum">
              <a:rPr lang="zh-CN" altLang="en-US" smtClean="0"/>
              <a:pPr/>
              <a:t>29</a:t>
            </a:fld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359455" y="728650"/>
            <a:ext cx="3132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Product summary 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6388" name="矩形 3"/>
          <p:cNvSpPr>
            <a:spLocks noChangeArrowheads="1"/>
          </p:cNvSpPr>
          <p:nvPr/>
        </p:nvSpPr>
        <p:spPr bwMode="auto">
          <a:xfrm>
            <a:off x="359454" y="1052692"/>
            <a:ext cx="78803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A. Features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This series adopts LED lighting module which features high   efficiency, high lumen output and long lifespan. Adopting integrated design, the lighting fixture is made of high strength aluminum alloy. 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 Junction box and LED lighting source are isolated to increase the safety and reliability.</a:t>
            </a:r>
            <a:endParaRPr lang="zh-CN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B. Main purpose and applicable scope</a:t>
            </a:r>
            <a:r>
              <a:rPr lang="zh-CN" altLang="en-US" dirty="0" smtClean="0">
                <a:latin typeface="+mj-ea"/>
                <a:ea typeface="+mj-ea"/>
              </a:rPr>
              <a:t>  </a:t>
            </a:r>
            <a:endParaRPr lang="en-US" altLang="zh-CN" dirty="0">
              <a:latin typeface="+mj-ea"/>
              <a:ea typeface="+mj-ea"/>
            </a:endParaRP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Applicable the flammable places in oil field, Petroleum industry , petrochemical industry, etc.</a:t>
            </a:r>
            <a:endParaRPr lang="zh-CN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C. The ambient temperature is  -40</a:t>
            </a:r>
            <a:r>
              <a:rPr lang="zh-CN" altLang="zh-CN" dirty="0" smtClean="0">
                <a:latin typeface="+mj-ea"/>
                <a:ea typeface="+mj-ea"/>
              </a:rPr>
              <a:t>℃</a:t>
            </a:r>
            <a:r>
              <a:rPr lang="en-US" altLang="zh-CN" dirty="0" smtClean="0">
                <a:latin typeface="+mj-ea"/>
                <a:ea typeface="+mj-ea"/>
              </a:rPr>
              <a:t>to +55</a:t>
            </a:r>
            <a:r>
              <a:rPr lang="zh-CN" altLang="zh-CN" dirty="0" smtClean="0">
                <a:latin typeface="+mj-ea"/>
                <a:ea typeface="+mj-ea"/>
              </a:rPr>
              <a:t>℃</a:t>
            </a:r>
            <a:endParaRPr lang="en-US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D. Certificate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PCEC(China)/ATEX/IECEX</a:t>
            </a:r>
          </a:p>
        </p:txBody>
      </p:sp>
      <p:sp>
        <p:nvSpPr>
          <p:cNvPr id="16389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DA9B3B26-ED30-49A5-B3C1-5CA790A0497A}" type="slidenum">
              <a:rPr lang="zh-CN" altLang="en-US" smtClean="0">
                <a:latin typeface="+mj-ea"/>
                <a:ea typeface="+mj-ea"/>
              </a:rPr>
              <a:pPr/>
              <a:t>3</a:t>
            </a:fld>
            <a:endParaRPr lang="zh-CN" altLang="en-US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251440" y="728650"/>
            <a:ext cx="8220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 Caution 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251440" y="1052692"/>
            <a:ext cx="86765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A. Installation and maintenance should be done by professional staff </a:t>
            </a:r>
          </a:p>
          <a:p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B. Avoid explosion</a:t>
            </a:r>
          </a:p>
          <a:p>
            <a:pPr marL="266700" indent="-266700"/>
            <a:r>
              <a:rPr lang="en-US" altLang="zh-CN" dirty="0" smtClean="0">
                <a:latin typeface="+mj-ea"/>
                <a:ea typeface="+mj-ea"/>
              </a:rPr>
              <a:t>a. Ensure that the voltage of power supply is within the range marked on the label </a:t>
            </a:r>
          </a:p>
          <a:p>
            <a:pPr marL="266700" indent="-266700"/>
            <a:r>
              <a:rPr lang="en-US" altLang="zh-CN" dirty="0" smtClean="0">
                <a:latin typeface="+mj-ea"/>
                <a:ea typeface="+mj-ea"/>
              </a:rPr>
              <a:t>b. Don’t install the product in any flammable places that the temperature is over   the temperature level marked on the label </a:t>
            </a:r>
          </a:p>
          <a:p>
            <a:endParaRPr lang="zh-CN" altLang="en-US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C. </a:t>
            </a:r>
            <a:r>
              <a:rPr lang="en-US" altLang="zh-CN" dirty="0" smtClean="0">
                <a:latin typeface="+mj-ea"/>
                <a:ea typeface="+mj-ea"/>
              </a:rPr>
              <a:t>Prevent electric shock and burns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a. Forbidden install or maintain with power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b. The enclosure should be earthed reliably</a:t>
            </a:r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smtClean="0">
                <a:latin typeface="+mj-ea"/>
                <a:ea typeface="+mj-ea"/>
              </a:rPr>
              <a:t>c. </a:t>
            </a:r>
            <a:r>
              <a:rPr lang="en-US" altLang="zh-CN" dirty="0" smtClean="0">
                <a:latin typeface="+mj-ea"/>
                <a:ea typeface="+mj-ea"/>
              </a:rPr>
              <a:t>Don’t touch the transparent parts to prevent burns when it is power on 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7413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7CC70ED-E19F-4D2F-829A-B9AC60AB5B87}" type="slidenum">
              <a:rPr lang="zh-CN" altLang="en-US" smtClean="0">
                <a:latin typeface="+mj-ea"/>
                <a:ea typeface="+mj-ea"/>
              </a:rPr>
              <a:pPr/>
              <a:t>4</a:t>
            </a:fld>
            <a:endParaRPr lang="zh-CN" altLang="en-US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9547A2F2-B502-497A-B47C-AFB823729E6D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67468" y="1052692"/>
            <a:ext cx="8312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There are 5 mounting types: ceiling mount , pendant mount , bracket mount , suspender mount and stanchion mount . Please select the mounting type according to the actual requirement.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43010" name="Picture 2" descr="C:\Users\bruce\Desktop\图片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08" y="2024818"/>
            <a:ext cx="53721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83B5E4AB-F37A-4F4B-A073-48B26F02A684}" type="slidenum">
              <a:rPr lang="zh-CN" altLang="en-US" smtClean="0">
                <a:latin typeface="Arial" charset="0"/>
              </a:rPr>
              <a:pPr/>
              <a:t>6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67468" y="1376734"/>
            <a:ext cx="8312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Install 2 expansion bolts at the predetermined position on the ceiling according to the holes in the bracket . Mount the bracket on the enclosure . Connect  the bracket to the 2 expansion bolts and fasten them.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2805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A. Ceiling mount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63489" name="Picture 1" descr="C:\Users\bruce\AppData\Roaming\Tencent\Users\44539590\QQ\WinTemp\RichOle\6~~X9QUE)Y%M96R}A(GY3~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60"/>
            <a:ext cx="9137984" cy="291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305D52B3-52AA-480A-A58A-E1269E7C0D8A}" type="slidenum">
              <a:rPr lang="zh-CN" altLang="en-US" smtClean="0">
                <a:latin typeface="Arial" charset="0"/>
              </a:rPr>
              <a:pPr/>
              <a:t>7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67468" y="1376734"/>
            <a:ext cx="8312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Install 1expansion bolt at the predetermined position on the ceiling according to the ring bolt holes  in the enclosure. Mount the 1 ring bolt in the enclosure . Connect  the ring bolt to the  expansion bolt with wire rope and fasten them.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2805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B. Pendant mount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47105" name="AutoShape 1" descr="C:\Users\bruce\AppData\Roaming\Tencent\Users\44539590\QQ\WinTemp\RichOle\E.$HQ]O%3}$LFINC(`S~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06" name="AutoShape 2" descr="C:\Users\bruce\AppData\Roaming\Tencent\Users\44539590\QQ\WinTemp\RichOle\E.$HQ]O%3}$LFINC(`S~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2465" name="Picture 1" descr="C:\Users\bruce\AppData\Roaming\Tencent\Users\44539590\QQ\WinTemp\RichOle\VNR5(UTHY@CIOE6488}_2{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40" y="2672902"/>
            <a:ext cx="8342660" cy="27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ACD8A00-8842-4DB0-A7B4-9F861D87E1DD}" type="slidenum">
              <a:rPr lang="zh-CN" altLang="en-US" smtClean="0">
                <a:latin typeface="Arial" charset="0"/>
              </a:rPr>
              <a:pPr/>
              <a:t>8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67468" y="1376734"/>
            <a:ext cx="8312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Install 2 expansion bolts at the predetermined position on the wall or other flat surface according to the holes  in the bracket. Mount the bracket on the enclosure . Connect  the bracket to the 2 expansion bolts and fasten them.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2805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C. Bracket mount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61441" name="Picture 1" descr="C:\Users\bruce\AppData\Roaming\Tencent\Users\44539590\QQ\WinTemp\RichOle\64BX530LR2Q8{P)YJH6OS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958" y="2348860"/>
            <a:ext cx="4438650" cy="376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7175</TotalTime>
  <Words>1362</Words>
  <Application>Microsoft Office PowerPoint</Application>
  <PresentationFormat>全屏显示(4:3)</PresentationFormat>
  <Paragraphs>159</Paragraphs>
  <Slides>30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暗香扑面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>市场部年终总结</dc:subject>
  <dc:creator>普凌宇</dc:creator>
  <cp:lastModifiedBy>bruce</cp:lastModifiedBy>
  <cp:revision>877</cp:revision>
  <dcterms:modified xsi:type="dcterms:W3CDTF">2013-11-16T03:01:52Z</dcterms:modified>
</cp:coreProperties>
</file>